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2"/>
  </p:notesMasterIdLst>
  <p:sldIdLst>
    <p:sldId id="279" r:id="rId2"/>
    <p:sldId id="875" r:id="rId3"/>
    <p:sldId id="876" r:id="rId4"/>
    <p:sldId id="878" r:id="rId5"/>
    <p:sldId id="877" r:id="rId6"/>
    <p:sldId id="879" r:id="rId7"/>
    <p:sldId id="880" r:id="rId8"/>
    <p:sldId id="881" r:id="rId9"/>
    <p:sldId id="874" r:id="rId10"/>
    <p:sldId id="412" r:id="rId11"/>
    <p:sldId id="801" r:id="rId12"/>
    <p:sldId id="817" r:id="rId13"/>
    <p:sldId id="816" r:id="rId14"/>
    <p:sldId id="803" r:id="rId15"/>
    <p:sldId id="804" r:id="rId16"/>
    <p:sldId id="805" r:id="rId17"/>
    <p:sldId id="806" r:id="rId18"/>
    <p:sldId id="810" r:id="rId19"/>
    <p:sldId id="808" r:id="rId20"/>
    <p:sldId id="811" r:id="rId21"/>
    <p:sldId id="812" r:id="rId22"/>
    <p:sldId id="813" r:id="rId23"/>
    <p:sldId id="814" r:id="rId24"/>
    <p:sldId id="818" r:id="rId25"/>
    <p:sldId id="815" r:id="rId26"/>
    <p:sldId id="819" r:id="rId27"/>
    <p:sldId id="820" r:id="rId28"/>
    <p:sldId id="821" r:id="rId29"/>
    <p:sldId id="822" r:id="rId30"/>
    <p:sldId id="823" r:id="rId31"/>
    <p:sldId id="824" r:id="rId32"/>
    <p:sldId id="825" r:id="rId33"/>
    <p:sldId id="827" r:id="rId34"/>
    <p:sldId id="838" r:id="rId35"/>
    <p:sldId id="844" r:id="rId36"/>
    <p:sldId id="842" r:id="rId37"/>
    <p:sldId id="873" r:id="rId38"/>
    <p:sldId id="841" r:id="rId39"/>
    <p:sldId id="861" r:id="rId40"/>
    <p:sldId id="830" r:id="rId41"/>
    <p:sldId id="831" r:id="rId42"/>
    <p:sldId id="832" r:id="rId43"/>
    <p:sldId id="833" r:id="rId44"/>
    <p:sldId id="834" r:id="rId45"/>
    <p:sldId id="835" r:id="rId46"/>
    <p:sldId id="868" r:id="rId47"/>
    <p:sldId id="836" r:id="rId48"/>
    <p:sldId id="846" r:id="rId49"/>
    <p:sldId id="847" r:id="rId50"/>
    <p:sldId id="848" r:id="rId51"/>
    <p:sldId id="851" r:id="rId52"/>
    <p:sldId id="852" r:id="rId53"/>
    <p:sldId id="853" r:id="rId54"/>
    <p:sldId id="854" r:id="rId55"/>
    <p:sldId id="855" r:id="rId56"/>
    <p:sldId id="856" r:id="rId57"/>
    <p:sldId id="860" r:id="rId58"/>
    <p:sldId id="858" r:id="rId59"/>
    <p:sldId id="857" r:id="rId60"/>
    <p:sldId id="862" r:id="rId6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00FF"/>
    <a:srgbClr val="D8D8FF"/>
    <a:srgbClr val="FFD8D8"/>
    <a:srgbClr val="7E00CB"/>
    <a:srgbClr val="FA22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1543" autoAdjust="0"/>
  </p:normalViewPr>
  <p:slideViewPr>
    <p:cSldViewPr snapToGrid="0">
      <p:cViewPr varScale="1">
        <p:scale>
          <a:sx n="105" d="100"/>
          <a:sy n="105" d="100"/>
        </p:scale>
        <p:origin x="8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image1.png>
</file>

<file path=ppt/media/image10.png>
</file>

<file path=ppt/media/image100.png>
</file>

<file path=ppt/media/image1000.png>
</file>

<file path=ppt/media/image101.png>
</file>

<file path=ppt/media/image1010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jpeg>
</file>

<file path=ppt/media/image12.png>
</file>

<file path=ppt/media/image120.png>
</file>

<file path=ppt/media/image121.png>
</file>

<file path=ppt/media/image122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10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7.png>
</file>

<file path=ppt/media/image180.pn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290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jpeg>
</file>

<file path=ppt/media/image42.png>
</file>

<file path=ppt/media/image43.png>
</file>

<file path=ppt/media/image44.png>
</file>

<file path=ppt/media/image45.png>
</file>

<file path=ppt/media/image450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eg>
</file>

<file path=ppt/media/image80.png>
</file>

<file path=ppt/media/image800.png>
</file>

<file path=ppt/media/image81.png>
</file>

<file path=ppt/media/image810.png>
</file>

<file path=ppt/media/image82.png>
</file>

<file path=ppt/media/image83.png>
</file>

<file path=ppt/media/image84.png>
</file>

<file path=ppt/media/image85.png>
</file>

<file path=ppt/media/image86.png>
</file>

<file path=ppt/media/image860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50.png>
</file>

<file path=ppt/media/image96.png>
</file>

<file path=ppt/media/image97.png>
</file>

<file path=ppt/media/image98.png>
</file>

<file path=ppt/media/image980.png>
</file>

<file path=ppt/media/image99.png>
</file>

<file path=ppt/media/image990.png>
</file>

<file path=ppt/media/image99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EB4580-07F8-4EE6-81A1-51BACD88345C}" type="datetimeFigureOut">
              <a:rPr lang="zh-CN" altLang="en-US" smtClean="0"/>
              <a:t>2024/4/12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3FDC2F-C0D0-49DA-99D9-B68EAB2CC6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3165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Mercury-</a:t>
            </a:r>
            <a:r>
              <a:rPr lang="zh-CN" altLang="en-US" dirty="0"/>
              <a:t>水星；</a:t>
            </a:r>
            <a:r>
              <a:rPr lang="en-US" altLang="zh-CN" dirty="0"/>
              <a:t>Venus-</a:t>
            </a:r>
            <a:r>
              <a:rPr lang="zh-CN" altLang="en-US" dirty="0"/>
              <a:t>金星；</a:t>
            </a:r>
            <a:r>
              <a:rPr lang="en-US" altLang="zh-CN" dirty="0"/>
              <a:t>Jupiter-</a:t>
            </a:r>
            <a:r>
              <a:rPr lang="zh-CN" altLang="en-US" dirty="0"/>
              <a:t>木星；</a:t>
            </a:r>
            <a:r>
              <a:rPr lang="en-US" altLang="zh-CN" dirty="0"/>
              <a:t>Saturn-</a:t>
            </a:r>
            <a:r>
              <a:rPr lang="zh-CN" altLang="en-US" dirty="0"/>
              <a:t>土星；</a:t>
            </a:r>
            <a:r>
              <a:rPr lang="en-US" altLang="zh-CN" dirty="0"/>
              <a:t>Uranus-</a:t>
            </a:r>
            <a:r>
              <a:rPr lang="zh-CN" altLang="en-US" dirty="0"/>
              <a:t>天王星；</a:t>
            </a:r>
            <a:r>
              <a:rPr lang="en-US" altLang="zh-CN" dirty="0"/>
              <a:t>Neptune-</a:t>
            </a:r>
            <a:r>
              <a:rPr lang="zh-CN" altLang="en-US" dirty="0"/>
              <a:t>海王星；</a:t>
            </a:r>
            <a:r>
              <a:rPr lang="en-US" altLang="zh-CN" dirty="0"/>
              <a:t>Pluto-</a:t>
            </a:r>
            <a:r>
              <a:rPr lang="zh-CN" altLang="en-US" dirty="0"/>
              <a:t>冥王星； </a:t>
            </a:r>
            <a:r>
              <a:rPr lang="en-US" altLang="zh-CN" dirty="0" err="1"/>
              <a:t>asterpids</a:t>
            </a:r>
            <a:r>
              <a:rPr lang="en-US" altLang="zh-CN" dirty="0"/>
              <a:t>-</a:t>
            </a:r>
            <a:r>
              <a:rPr lang="zh-CN" altLang="en-US" dirty="0"/>
              <a:t>小行星；</a:t>
            </a:r>
            <a:r>
              <a:rPr lang="en-US" altLang="zh-CN" dirty="0"/>
              <a:t>planet-</a:t>
            </a:r>
            <a:r>
              <a:rPr lang="zh-CN" altLang="en-US" dirty="0"/>
              <a:t>行星；</a:t>
            </a:r>
            <a:r>
              <a:rPr lang="en-US" altLang="zh-CN" dirty="0"/>
              <a:t>Star-</a:t>
            </a:r>
            <a:r>
              <a:rPr lang="zh-CN" altLang="en-US" dirty="0"/>
              <a:t>恒星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FDC2F-C0D0-49DA-99D9-B68EAB2CC6D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35165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分析</a:t>
            </a:r>
            <a:r>
              <a:rPr lang="en-US" altLang="zh-CN" dirty="0" err="1"/>
              <a:t>w_t</a:t>
            </a:r>
            <a:r>
              <a:rPr lang="zh-CN" altLang="en-US" dirty="0"/>
              <a:t>能否有效逼近理想分类器</a:t>
            </a:r>
            <a:r>
              <a:rPr lang="en-US" altLang="zh-CN" dirty="0" err="1"/>
              <a:t>w_f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W_f</a:t>
            </a:r>
            <a:r>
              <a:rPr lang="zh-CN" altLang="en-US"/>
              <a:t>是理想分类器，所有样本都能分对。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FDC2F-C0D0-49DA-99D9-B68EAB2CC6D3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60090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8113" y="768350"/>
            <a:ext cx="6823075" cy="38385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64F8E74-9C04-43EC-B268-D3C0C73A25C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40540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</a:t>
            </a:r>
            <a:r>
              <a:rPr lang="zh-CN" altLang="en-US" dirty="0"/>
              <a:t>为迭代训练次数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FDC2F-C0D0-49DA-99D9-B68EAB2CC6D3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46078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8113" y="768350"/>
            <a:ext cx="6823075" cy="38385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64F8E74-9C04-43EC-B268-D3C0C73A25C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730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8113" y="768350"/>
            <a:ext cx="6823075" cy="38385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64F8E74-9C04-43EC-B268-D3C0C73A25C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24611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8113" y="768350"/>
            <a:ext cx="6823075" cy="38385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64F8E74-9C04-43EC-B268-D3C0C73A25C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290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当正样本被分错时，就应该加大</a:t>
            </a:r>
            <a:r>
              <a:rPr lang="en-US" altLang="zh-CN" dirty="0"/>
              <a:t>W</a:t>
            </a:r>
            <a:r>
              <a:rPr lang="zh-CN" altLang="en-US" dirty="0"/>
              <a:t>和</a:t>
            </a:r>
            <a:r>
              <a:rPr lang="en-US" altLang="zh-CN" dirty="0"/>
              <a:t>X</a:t>
            </a:r>
            <a:r>
              <a:rPr lang="zh-CN" altLang="en-US" dirty="0"/>
              <a:t>之间的相似度，相似度趋向于正值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当负样本被分错时，就应该降低</a:t>
            </a:r>
            <a:r>
              <a:rPr lang="en-US" altLang="zh-CN" dirty="0"/>
              <a:t>W</a:t>
            </a:r>
            <a:r>
              <a:rPr lang="zh-CN" altLang="en-US" dirty="0"/>
              <a:t>和</a:t>
            </a:r>
            <a:r>
              <a:rPr lang="en-US" altLang="zh-CN" dirty="0"/>
              <a:t>X</a:t>
            </a:r>
            <a:r>
              <a:rPr lang="zh-CN" altLang="en-US" dirty="0"/>
              <a:t>之间的相似度，相似度趋向于负值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FDC2F-C0D0-49DA-99D9-B68EAB2CC6D3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6137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蓝色圆形为正样本</a:t>
            </a:r>
            <a:r>
              <a:rPr lang="en-US" altLang="zh-CN" dirty="0"/>
              <a:t>-</a:t>
            </a:r>
            <a:r>
              <a:rPr lang="zh-CN" altLang="en-US" dirty="0"/>
              <a:t>“</a:t>
            </a:r>
            <a:r>
              <a:rPr lang="en-US" altLang="zh-CN" dirty="0"/>
              <a:t>+1</a:t>
            </a:r>
            <a:r>
              <a:rPr lang="zh-CN" altLang="en-US" dirty="0"/>
              <a:t>”，红色十字为负样本</a:t>
            </a:r>
            <a:r>
              <a:rPr lang="en-US" altLang="zh-CN" dirty="0"/>
              <a:t>-</a:t>
            </a:r>
            <a:r>
              <a:rPr lang="zh-CN" altLang="en-US" dirty="0"/>
              <a:t>“</a:t>
            </a:r>
            <a:r>
              <a:rPr lang="en-US" altLang="zh-CN" dirty="0"/>
              <a:t>-1</a:t>
            </a:r>
            <a:r>
              <a:rPr lang="zh-CN" altLang="en-US" dirty="0"/>
              <a:t>”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W0=0</a:t>
            </a:r>
            <a:r>
              <a:rPr lang="zh-CN" altLang="en-US" dirty="0"/>
              <a:t>的时候，对任意的样本都会分类错，因为</a:t>
            </a:r>
            <a:r>
              <a:rPr lang="en-US" altLang="zh-CN" dirty="0"/>
              <a:t>W0</a:t>
            </a:r>
            <a:r>
              <a:rPr lang="zh-CN" altLang="en-US" dirty="0"/>
              <a:t>*</a:t>
            </a:r>
            <a:r>
              <a:rPr lang="en-US" altLang="zh-CN" dirty="0"/>
              <a:t>X=0</a:t>
            </a:r>
          </a:p>
          <a:p>
            <a:endParaRPr lang="en-US" altLang="zh-CN" dirty="0"/>
          </a:p>
          <a:p>
            <a:r>
              <a:rPr lang="zh-CN" altLang="en-US" dirty="0"/>
              <a:t>由原点指向任意一个点，形成</a:t>
            </a:r>
            <a:r>
              <a:rPr lang="en-US" altLang="zh-CN" dirty="0"/>
              <a:t>stage 1</a:t>
            </a:r>
            <a:r>
              <a:rPr lang="zh-CN" altLang="en-US" dirty="0"/>
              <a:t>的分类面。因为第一个遇到的是正样本，所以直接就是原点指向正样本了。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FDC2F-C0D0-49DA-99D9-B68EAB2CC6D3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59810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虚线表示“</a:t>
            </a:r>
            <a:r>
              <a:rPr lang="en-US" altLang="zh-CN" dirty="0"/>
              <a:t>-1</a:t>
            </a:r>
            <a:r>
              <a:rPr lang="zh-CN" altLang="en-US" dirty="0"/>
              <a:t>”进行反向，</a:t>
            </a:r>
            <a:r>
              <a:rPr lang="en-US" altLang="zh-CN" dirty="0"/>
              <a:t>update: 3</a:t>
            </a:r>
            <a:r>
              <a:rPr lang="zh-CN" altLang="en-US" dirty="0"/>
              <a:t>对应的是负样本被分错。</a:t>
            </a:r>
          </a:p>
          <a:p>
            <a:endParaRPr lang="en-US" altLang="zh-CN" dirty="0"/>
          </a:p>
          <a:p>
            <a:r>
              <a:rPr lang="zh-CN" altLang="en-US"/>
              <a:t>分类面与法向量垂直。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FDC2F-C0D0-49DA-99D9-B68EAB2CC6D3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27060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虚线表示“</a:t>
            </a:r>
            <a:r>
              <a:rPr lang="en-US" altLang="zh-CN" dirty="0"/>
              <a:t>-1</a:t>
            </a:r>
            <a:r>
              <a:rPr lang="zh-CN" altLang="en-US" dirty="0"/>
              <a:t>”进行反向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FDC2F-C0D0-49DA-99D9-B68EAB2CC6D3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6246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D – </a:t>
            </a:r>
            <a:r>
              <a:rPr lang="zh-CN" altLang="en-US" dirty="0"/>
              <a:t>训练集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FDC2F-C0D0-49DA-99D9-B68EAB2CC6D3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89237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8113" y="768350"/>
            <a:ext cx="6823075" cy="38385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64F8E74-9C04-43EC-B268-D3C0C73A25C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6776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hyperlink" Target="http://pic.hust.edu.cn/single/index/_class/3/1376?c=&#21326;&#20013;&#22823;&#19968;&#26223;" TargetMode="External"/><Relationship Id="rId13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4.jpeg"/><Relationship Id="rId12" Type="http://schemas.openxmlformats.org/officeDocument/2006/relationships/hyperlink" Target="http://pic.hust.edu.cn/single/index/_class/4/1421?c=&#21326;&#20013;&#22823;&#19968;&#26223;" TargetMode="External"/><Relationship Id="rId17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6" Type="http://schemas.openxmlformats.org/officeDocument/2006/relationships/oleObject" Target="../embeddings/oleObject2.bin"/><Relationship Id="rId1" Type="http://schemas.openxmlformats.org/officeDocument/2006/relationships/vmlDrawing" Target="../drawings/vmlDrawing2.vml"/><Relationship Id="rId6" Type="http://schemas.openxmlformats.org/officeDocument/2006/relationships/hyperlink" Target="http://pic.hust.edu.cn/single/index/_class/2/1296?c=&#21326;&#20013;&#22823;&#19968;&#26223;" TargetMode="External"/><Relationship Id="rId11" Type="http://schemas.openxmlformats.org/officeDocument/2006/relationships/image" Target="../media/image6.jpeg"/><Relationship Id="rId5" Type="http://schemas.openxmlformats.org/officeDocument/2006/relationships/image" Target="../media/image3.jpeg"/><Relationship Id="rId15" Type="http://schemas.openxmlformats.org/officeDocument/2006/relationships/image" Target="../media/image8.jpeg"/><Relationship Id="rId10" Type="http://schemas.openxmlformats.org/officeDocument/2006/relationships/hyperlink" Target="http://pic.hust.edu.cn/single/index/_class/3/1394?c=&#21326;&#20013;&#22823;&#19968;&#26223;" TargetMode="External"/><Relationship Id="rId4" Type="http://schemas.openxmlformats.org/officeDocument/2006/relationships/hyperlink" Target="http://pic.hust.edu.cn/single/index/_class/0/803?c=&#21326;&#20013;&#22823;&#19968;&#26223;" TargetMode="External"/><Relationship Id="rId9" Type="http://schemas.openxmlformats.org/officeDocument/2006/relationships/image" Target="../media/image5.jpeg"/><Relationship Id="rId14" Type="http://schemas.openxmlformats.org/officeDocument/2006/relationships/hyperlink" Target="http://pic.hust.edu.cn/single/index/_class/4/1428?c=&#21326;&#20013;&#22823;&#19968;&#26223;" TargetMode="Externa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72"/>
          <p:cNvGrpSpPr>
            <a:grpSpLocks/>
          </p:cNvGrpSpPr>
          <p:nvPr/>
        </p:nvGrpSpPr>
        <p:grpSpPr bwMode="auto">
          <a:xfrm>
            <a:off x="762001" y="2786063"/>
            <a:ext cx="11010900" cy="119062"/>
            <a:chOff x="288" y="1248"/>
            <a:chExt cx="5229" cy="96"/>
          </a:xfrm>
        </p:grpSpPr>
        <p:grpSp>
          <p:nvGrpSpPr>
            <p:cNvPr id="4" name="Group 368"/>
            <p:cNvGrpSpPr>
              <a:grpSpLocks/>
            </p:cNvGrpSpPr>
            <p:nvPr userDrawn="1"/>
          </p:nvGrpSpPr>
          <p:grpSpPr bwMode="auto">
            <a:xfrm>
              <a:off x="288" y="1248"/>
              <a:ext cx="5228" cy="96"/>
              <a:chOff x="192" y="498"/>
              <a:chExt cx="5376" cy="78"/>
            </a:xfrm>
          </p:grpSpPr>
          <p:sp>
            <p:nvSpPr>
              <p:cNvPr id="6" name="Rectangle 369"/>
              <p:cNvSpPr>
                <a:spLocks noChangeArrowheads="1"/>
              </p:cNvSpPr>
              <p:nvPr userDrawn="1"/>
            </p:nvSpPr>
            <p:spPr bwMode="gray">
              <a:xfrm>
                <a:off x="192" y="498"/>
                <a:ext cx="1488" cy="78"/>
              </a:xfrm>
              <a:prstGeom prst="rect">
                <a:avLst/>
              </a:prstGeom>
              <a:solidFill>
                <a:schemeClr val="tx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ea typeface="宋体" pitchFamily="2" charset="-122"/>
                </a:endParaRPr>
              </a:p>
            </p:txBody>
          </p:sp>
          <p:sp>
            <p:nvSpPr>
              <p:cNvPr id="7" name="Line 370"/>
              <p:cNvSpPr>
                <a:spLocks noChangeShapeType="1"/>
              </p:cNvSpPr>
              <p:nvPr userDrawn="1"/>
            </p:nvSpPr>
            <p:spPr bwMode="gray">
              <a:xfrm>
                <a:off x="192" y="576"/>
                <a:ext cx="5376" cy="0"/>
              </a:xfrm>
              <a:prstGeom prst="line">
                <a:avLst/>
              </a:pr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pic>
          <p:nvPicPr>
            <p:cNvPr id="5" name="Picture 371" descr="Untitled-4 copy"/>
            <p:cNvPicPr>
              <a:picLocks noChangeAspect="1" noChangeArrowheads="1"/>
            </p:cNvPicPr>
            <p:nvPr userDrawn="1"/>
          </p:nvPicPr>
          <p:blipFill>
            <a:blip r:embed="rId3"/>
            <a:srcRect/>
            <a:stretch>
              <a:fillRect/>
            </a:stretch>
          </p:blipFill>
          <p:spPr bwMode="gray">
            <a:xfrm>
              <a:off x="346" y="1254"/>
              <a:ext cx="71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8" name="Picture 429" descr="http://pic.hust.edu.cn/pic/nav/803.jpg">
            <a:hlinkClick r:id="rId4"/>
          </p:cNvPr>
          <p:cNvPicPr>
            <a:picLocks noChangeAspect="1" noChangeArrowheads="1"/>
          </p:cNvPicPr>
          <p:nvPr userDrawn="1"/>
        </p:nvPicPr>
        <p:blipFill>
          <a:blip r:embed="rId5"/>
          <a:srcRect/>
          <a:stretch>
            <a:fillRect/>
          </a:stretch>
        </p:blipFill>
        <p:spPr bwMode="auto">
          <a:xfrm>
            <a:off x="7177618" y="6143625"/>
            <a:ext cx="1680633" cy="757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433" descr="http://pic.hust.edu.cn/pic/nav/1296.jpg">
            <a:hlinkClick r:id="rId6"/>
          </p:cNvPr>
          <p:cNvPicPr>
            <a:picLocks noChangeAspect="1" noChangeArrowheads="1"/>
          </p:cNvPicPr>
          <p:nvPr userDrawn="1"/>
        </p:nvPicPr>
        <p:blipFill>
          <a:blip r:embed="rId7"/>
          <a:srcRect/>
          <a:stretch>
            <a:fillRect/>
          </a:stretch>
        </p:blipFill>
        <p:spPr bwMode="auto">
          <a:xfrm>
            <a:off x="10511368" y="4598989"/>
            <a:ext cx="1680633" cy="758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435" descr="http://pic.hust.edu.cn/pic/nav/1376.jpg">
            <a:hlinkClick r:id="rId8"/>
          </p:cNvPr>
          <p:cNvPicPr>
            <a:picLocks noChangeAspect="1" noChangeArrowheads="1"/>
          </p:cNvPicPr>
          <p:nvPr userDrawn="1"/>
        </p:nvPicPr>
        <p:blipFill>
          <a:blip r:embed="rId9"/>
          <a:srcRect/>
          <a:stretch>
            <a:fillRect/>
          </a:stretch>
        </p:blipFill>
        <p:spPr bwMode="auto">
          <a:xfrm>
            <a:off x="10511368" y="6100764"/>
            <a:ext cx="1680633" cy="757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437" descr="http://pic.hust.edu.cn/pic/nav/1394.jpg">
            <a:hlinkClick r:id="rId10"/>
          </p:cNvPr>
          <p:cNvPicPr>
            <a:picLocks noChangeAspect="1" noChangeArrowheads="1"/>
          </p:cNvPicPr>
          <p:nvPr userDrawn="1"/>
        </p:nvPicPr>
        <p:blipFill>
          <a:blip r:embed="rId11"/>
          <a:srcRect/>
          <a:stretch>
            <a:fillRect/>
          </a:stretch>
        </p:blipFill>
        <p:spPr bwMode="auto">
          <a:xfrm>
            <a:off x="8858252" y="5386389"/>
            <a:ext cx="1680633" cy="757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439" descr="http://pic.hust.edu.cn/pic/nav/1421.jpg">
            <a:hlinkClick r:id="rId12"/>
          </p:cNvPr>
          <p:cNvPicPr>
            <a:picLocks noChangeAspect="1" noChangeArrowheads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8858252" y="6127751"/>
            <a:ext cx="1680633" cy="758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441" descr="http://pic.hust.edu.cn/pic/nav/1428.jpg">
            <a:hlinkClick r:id="rId14"/>
          </p:cNvPr>
          <p:cNvPicPr>
            <a:picLocks noChangeAspect="1" noChangeArrowheads="1"/>
          </p:cNvPicPr>
          <p:nvPr userDrawn="1"/>
        </p:nvPicPr>
        <p:blipFill>
          <a:blip r:embed="rId15"/>
          <a:srcRect/>
          <a:stretch>
            <a:fillRect/>
          </a:stretch>
        </p:blipFill>
        <p:spPr bwMode="auto">
          <a:xfrm>
            <a:off x="10511368" y="5357814"/>
            <a:ext cx="1680633" cy="757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14" name="Object 442"/>
          <p:cNvGraphicFramePr>
            <a:graphicFrameLocks noChangeAspect="1"/>
          </p:cNvGraphicFramePr>
          <p:nvPr/>
        </p:nvGraphicFramePr>
        <p:xfrm>
          <a:off x="95251" y="34925"/>
          <a:ext cx="2063749" cy="1162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3" name="位图图像" r:id="rId16" imgW="2247619" imgH="1685714" progId="PBrush">
                  <p:embed/>
                </p:oleObj>
              </mc:Choice>
              <mc:Fallback>
                <p:oleObj name="位图图像" r:id="rId16" imgW="2247619" imgH="1685714" progId="PBrush">
                  <p:embed/>
                  <p:pic>
                    <p:nvPicPr>
                      <p:cNvPr id="14" name="Object 44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5251" y="34925"/>
                        <a:ext cx="2063749" cy="1162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 bwMode="gray">
          <a:xfrm>
            <a:off x="857213" y="2285992"/>
            <a:ext cx="10668000" cy="533400"/>
          </a:xfrm>
        </p:spPr>
        <p:txBody>
          <a:bodyPr/>
          <a:lstStyle>
            <a:lvl1pPr algn="r"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altLang="zh-CN" dirty="0"/>
          </a:p>
        </p:txBody>
      </p:sp>
      <p:sp>
        <p:nvSpPr>
          <p:cNvPr id="15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2743201" y="6596064"/>
            <a:ext cx="1191684" cy="244475"/>
          </a:xfrm>
        </p:spPr>
        <p:txBody>
          <a:bodyPr/>
          <a:lstStyle>
            <a:lvl1pPr algn="ctr">
              <a:defRPr sz="12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rPr lang="en-US" altLang="zh-CN"/>
              <a:t>1</a:t>
            </a:r>
            <a:endParaRPr lang="zh-CN" altLang="zh-CN"/>
          </a:p>
        </p:txBody>
      </p:sp>
      <p:sp>
        <p:nvSpPr>
          <p:cNvPr id="16" name="Rectangle 373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4064000" y="6596064"/>
            <a:ext cx="1117600" cy="2619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901B15-51C5-4543-8646-27AED7159C2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7" name="Rectangle 374"/>
          <p:cNvSpPr>
            <a:spLocks noGrp="1" noChangeArrowheads="1"/>
          </p:cNvSpPr>
          <p:nvPr>
            <p:ph type="dt" sz="half" idx="12"/>
          </p:nvPr>
        </p:nvSpPr>
        <p:spPr>
          <a:xfrm>
            <a:off x="0" y="6596064"/>
            <a:ext cx="2540000" cy="2619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20824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1</a:t>
            </a:r>
            <a:endParaRPr lang="zh-CN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664153-0567-4266-A1CF-C8585669969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48107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64600" y="152400"/>
            <a:ext cx="2819400" cy="62484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06400" y="152400"/>
            <a:ext cx="8255000" cy="62484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1</a:t>
            </a:r>
            <a:endParaRPr lang="zh-CN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014B58-9775-4ADF-8599-FCF19B56733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14438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0" y="6457914"/>
            <a:ext cx="12192000" cy="400110"/>
          </a:xfrm>
          <a:prstGeom prst="rect">
            <a:avLst/>
          </a:prstGeom>
          <a:solidFill>
            <a:schemeClr val="tx2">
              <a:alpha val="32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7030A0"/>
                </a:solidFill>
              </a:rPr>
              <a:t>自动化学院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1</a:t>
            </a:r>
            <a:endParaRPr lang="zh-CN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11074400" y="6429396"/>
            <a:ext cx="1117600" cy="357166"/>
          </a:xfrm>
          <a:ln/>
        </p:spPr>
        <p:txBody>
          <a:bodyPr/>
          <a:lstStyle>
            <a:lvl1pPr>
              <a:defRPr sz="2000" b="1">
                <a:solidFill>
                  <a:srgbClr val="7030A0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31E287EE-1289-4991-82CE-EFE584F53F4F}" type="slidenum">
              <a:rPr lang="en-US" altLang="zh-CN" smtClean="0"/>
              <a:pPr>
                <a:defRPr/>
              </a:pPr>
              <a:t>‹#›</a:t>
            </a:fld>
            <a:endParaRPr lang="en-US" altLang="zh-CN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26744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1</a:t>
            </a:r>
            <a:endParaRPr lang="zh-CN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531B8F-3516-42C3-83A0-0BE91B683E0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547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06400" y="1066800"/>
            <a:ext cx="5537200" cy="533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46800" y="1066800"/>
            <a:ext cx="5537200" cy="533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1</a:t>
            </a: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6EEC58-89F5-441E-A838-5B7BA2476FE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06697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1</a:t>
            </a:r>
            <a:endParaRPr lang="zh-CN" altLang="zh-CN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D9BBF3-2E5D-4C72-85D8-0F814F1E616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9" name="Rectangle 4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98397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1</a:t>
            </a:r>
            <a:endParaRPr lang="zh-CN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16E4C9-78BD-4F77-9C38-0D0B943F93F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47410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1</a:t>
            </a:r>
            <a:endParaRPr lang="zh-CN" altLang="zh-CN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DB171D-A1F9-42E8-BD2B-16AA89E5910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20398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1</a:t>
            </a: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3011E7-3EAE-47CA-A409-CC810C5F1C9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35442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1</a:t>
            </a: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E88B96-F116-4CAD-A388-A6B52ED373E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97912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Freeform 126"/>
          <p:cNvSpPr>
            <a:spLocks/>
          </p:cNvSpPr>
          <p:nvPr/>
        </p:nvSpPr>
        <p:spPr bwMode="gray">
          <a:xfrm>
            <a:off x="-16933" y="342900"/>
            <a:ext cx="8043333" cy="6794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3800" y="0"/>
              </a:cxn>
              <a:cxn ang="0">
                <a:pos x="3456" y="428"/>
              </a:cxn>
            </a:cxnLst>
            <a:rect l="0" t="0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ea typeface="宋体" pitchFamily="2" charset="-122"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7620000" y="6483351"/>
            <a:ext cx="28448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b="1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en-US" altLang="zh-CN"/>
              <a:t>1</a:t>
            </a:r>
            <a:endParaRPr lang="zh-CN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10566400" y="6477000"/>
            <a:ext cx="1117600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063D80F8-DC27-48CA-A22D-C490E657230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gray">
          <a:xfrm>
            <a:off x="4978400" y="6477000"/>
            <a:ext cx="2540000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2" name="Rectangle 3"/>
          <p:cNvSpPr>
            <a:spLocks noGrp="1" noChangeArrowheads="1"/>
          </p:cNvSpPr>
          <p:nvPr>
            <p:ph type="body" idx="1"/>
          </p:nvPr>
        </p:nvSpPr>
        <p:spPr bwMode="gray">
          <a:xfrm>
            <a:off x="406400" y="1066800"/>
            <a:ext cx="11277600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altLang="zh-CN"/>
          </a:p>
        </p:txBody>
      </p:sp>
      <p:grpSp>
        <p:nvGrpSpPr>
          <p:cNvPr id="1033" name="Group 191"/>
          <p:cNvGrpSpPr>
            <a:grpSpLocks/>
          </p:cNvGrpSpPr>
          <p:nvPr/>
        </p:nvGrpSpPr>
        <p:grpSpPr bwMode="auto">
          <a:xfrm>
            <a:off x="406400" y="800101"/>
            <a:ext cx="11169651" cy="131763"/>
            <a:chOff x="192" y="498"/>
            <a:chExt cx="5376" cy="78"/>
          </a:xfrm>
        </p:grpSpPr>
        <p:grpSp>
          <p:nvGrpSpPr>
            <p:cNvPr id="1035" name="Group 192"/>
            <p:cNvGrpSpPr>
              <a:grpSpLocks/>
            </p:cNvGrpSpPr>
            <p:nvPr userDrawn="1"/>
          </p:nvGrpSpPr>
          <p:grpSpPr bwMode="auto">
            <a:xfrm>
              <a:off x="192" y="498"/>
              <a:ext cx="5376" cy="78"/>
              <a:chOff x="192" y="498"/>
              <a:chExt cx="5376" cy="78"/>
            </a:xfrm>
          </p:grpSpPr>
          <p:sp>
            <p:nvSpPr>
              <p:cNvPr id="1217" name="Rectangle 193"/>
              <p:cNvSpPr>
                <a:spLocks noChangeArrowheads="1"/>
              </p:cNvSpPr>
              <p:nvPr userDrawn="1"/>
            </p:nvSpPr>
            <p:spPr bwMode="gray">
              <a:xfrm>
                <a:off x="192" y="498"/>
                <a:ext cx="1488" cy="78"/>
              </a:xfrm>
              <a:prstGeom prst="rect">
                <a:avLst/>
              </a:prstGeom>
              <a:solidFill>
                <a:schemeClr val="tx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ea typeface="宋体" pitchFamily="2" charset="-122"/>
                </a:endParaRPr>
              </a:p>
            </p:txBody>
          </p:sp>
          <p:sp>
            <p:nvSpPr>
              <p:cNvPr id="1218" name="Line 194"/>
              <p:cNvSpPr>
                <a:spLocks noChangeShapeType="1"/>
              </p:cNvSpPr>
              <p:nvPr userDrawn="1"/>
            </p:nvSpPr>
            <p:spPr bwMode="gray">
              <a:xfrm>
                <a:off x="192" y="576"/>
                <a:ext cx="5376" cy="0"/>
              </a:xfrm>
              <a:prstGeom prst="line">
                <a:avLst/>
              </a:pr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pic>
          <p:nvPicPr>
            <p:cNvPr id="1036" name="Picture 195" descr="Untitled-4 copy"/>
            <p:cNvPicPr>
              <a:picLocks noChangeAspect="1" noChangeArrowheads="1"/>
            </p:cNvPicPr>
            <p:nvPr userDrawn="1"/>
          </p:nvPicPr>
          <p:blipFill>
            <a:blip r:embed="rId14"/>
            <a:srcRect/>
            <a:stretch>
              <a:fillRect/>
            </a:stretch>
          </p:blipFill>
          <p:spPr bwMode="gray">
            <a:xfrm>
              <a:off x="300" y="504"/>
              <a:ext cx="72" cy="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034" name="Rectangle 2"/>
          <p:cNvSpPr>
            <a:spLocks noGrp="1" noChangeArrowheads="1"/>
          </p:cNvSpPr>
          <p:nvPr>
            <p:ph type="title"/>
          </p:nvPr>
        </p:nvSpPr>
        <p:spPr bwMode="black">
          <a:xfrm>
            <a:off x="406400" y="152401"/>
            <a:ext cx="8229600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  <a:endParaRPr lang="en-US" altLang="zh-CN"/>
          </a:p>
        </p:txBody>
      </p:sp>
      <p:graphicFrame>
        <p:nvGraphicFramePr>
          <p:cNvPr id="1026" name="Object 267"/>
          <p:cNvGraphicFramePr>
            <a:graphicFrameLocks noChangeAspect="1"/>
          </p:cNvGraphicFramePr>
          <p:nvPr/>
        </p:nvGraphicFramePr>
        <p:xfrm>
          <a:off x="10621433" y="42864"/>
          <a:ext cx="1524000" cy="858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9" name="位图图像" r:id="rId15" imgW="2247619" imgH="1685714" progId="PBrush">
                  <p:embed/>
                </p:oleObj>
              </mc:Choice>
              <mc:Fallback>
                <p:oleObj name="位图图像" r:id="rId15" imgW="2247619" imgH="1685714" progId="PBrush">
                  <p:embed/>
                  <p:pic>
                    <p:nvPicPr>
                      <p:cNvPr id="1026" name="Object 26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21433" y="42864"/>
                        <a:ext cx="1524000" cy="858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9FD56D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DED9CC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19871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v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 sz="26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Yang_Xiao@hust.edu.cn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7.png"/><Relationship Id="rId5" Type="http://schemas.openxmlformats.org/officeDocument/2006/relationships/image" Target="../media/image19.png"/><Relationship Id="rId10" Type="http://schemas.openxmlformats.org/officeDocument/2006/relationships/image" Target="../media/image180.png"/><Relationship Id="rId4" Type="http://schemas.openxmlformats.org/officeDocument/2006/relationships/image" Target="../media/image1310.png"/><Relationship Id="rId9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7.png"/><Relationship Id="rId5" Type="http://schemas.openxmlformats.org/officeDocument/2006/relationships/image" Target="../media/image19.png"/><Relationship Id="rId4" Type="http://schemas.openxmlformats.org/officeDocument/2006/relationships/image" Target="../media/image1310.png"/><Relationship Id="rId9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7.png"/><Relationship Id="rId5" Type="http://schemas.openxmlformats.org/officeDocument/2006/relationships/image" Target="../media/image19.png"/><Relationship Id="rId4" Type="http://schemas.openxmlformats.org/officeDocument/2006/relationships/image" Target="../media/image1310.png"/><Relationship Id="rId9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0.png"/><Relationship Id="rId18" Type="http://schemas.openxmlformats.org/officeDocument/2006/relationships/image" Target="../media/image25.png"/><Relationship Id="rId3" Type="http://schemas.openxmlformats.org/officeDocument/2006/relationships/image" Target="../media/image12.png"/><Relationship Id="rId7" Type="http://schemas.openxmlformats.org/officeDocument/2006/relationships/image" Target="../media/image167.png"/><Relationship Id="rId17" Type="http://schemas.openxmlformats.org/officeDocument/2006/relationships/image" Target="../media/image24.png"/><Relationship Id="rId2" Type="http://schemas.openxmlformats.org/officeDocument/2006/relationships/image" Target="../media/image9.png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7.png"/><Relationship Id="rId5" Type="http://schemas.openxmlformats.org/officeDocument/2006/relationships/image" Target="../media/image19.png"/><Relationship Id="rId15" Type="http://schemas.openxmlformats.org/officeDocument/2006/relationships/image" Target="../media/image21.png"/><Relationship Id="rId19" Type="http://schemas.openxmlformats.org/officeDocument/2006/relationships/image" Target="../media/image26.png"/><Relationship Id="rId4" Type="http://schemas.openxmlformats.org/officeDocument/2006/relationships/image" Target="../media/image1310.png"/><Relationship Id="rId9" Type="http://schemas.openxmlformats.org/officeDocument/2006/relationships/image" Target="../media/image200.png"/><Relationship Id="rId1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0.png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2.png"/><Relationship Id="rId4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13" Type="http://schemas.openxmlformats.org/officeDocument/2006/relationships/image" Target="../media/image47.png"/><Relationship Id="rId3" Type="http://schemas.openxmlformats.org/officeDocument/2006/relationships/image" Target="../media/image37.png"/><Relationship Id="rId7" Type="http://schemas.openxmlformats.org/officeDocument/2006/relationships/image" Target="../media/image40.png"/><Relationship Id="rId12" Type="http://schemas.openxmlformats.org/officeDocument/2006/relationships/image" Target="../media/image4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11" Type="http://schemas.openxmlformats.org/officeDocument/2006/relationships/image" Target="../media/image41.png"/><Relationship Id="rId5" Type="http://schemas.openxmlformats.org/officeDocument/2006/relationships/image" Target="../media/image31.png"/><Relationship Id="rId10" Type="http://schemas.openxmlformats.org/officeDocument/2006/relationships/image" Target="../media/image44.png"/><Relationship Id="rId4" Type="http://schemas.openxmlformats.org/officeDocument/2006/relationships/image" Target="../media/image38.png"/><Relationship Id="rId9" Type="http://schemas.openxmlformats.org/officeDocument/2006/relationships/image" Target="../media/image4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42.jpeg"/><Relationship Id="rId7" Type="http://schemas.openxmlformats.org/officeDocument/2006/relationships/image" Target="../media/image5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10" Type="http://schemas.openxmlformats.org/officeDocument/2006/relationships/image" Target="../media/image55.png"/><Relationship Id="rId4" Type="http://schemas.openxmlformats.org/officeDocument/2006/relationships/image" Target="../media/image49.png"/><Relationship Id="rId9" Type="http://schemas.openxmlformats.org/officeDocument/2006/relationships/image" Target="../media/image5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7" Type="http://schemas.openxmlformats.org/officeDocument/2006/relationships/image" Target="../media/image5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45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3" Type="http://schemas.openxmlformats.org/officeDocument/2006/relationships/image" Target="../media/image42.jpeg"/><Relationship Id="rId7" Type="http://schemas.openxmlformats.org/officeDocument/2006/relationships/image" Target="../media/image45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6.png"/><Relationship Id="rId7" Type="http://schemas.openxmlformats.org/officeDocument/2006/relationships/image" Target="../media/image67.png"/><Relationship Id="rId12" Type="http://schemas.openxmlformats.org/officeDocument/2006/relationships/image" Target="../media/image71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11" Type="http://schemas.openxmlformats.org/officeDocument/2006/relationships/image" Target="../media/image70.png"/><Relationship Id="rId5" Type="http://schemas.openxmlformats.org/officeDocument/2006/relationships/image" Target="../media/image65.png"/><Relationship Id="rId10" Type="http://schemas.openxmlformats.org/officeDocument/2006/relationships/image" Target="../media/image69.png"/><Relationship Id="rId4" Type="http://schemas.openxmlformats.org/officeDocument/2006/relationships/image" Target="../media/image63.png"/><Relationship Id="rId9" Type="http://schemas.openxmlformats.org/officeDocument/2006/relationships/image" Target="../media/image68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20.png"/><Relationship Id="rId3" Type="http://schemas.openxmlformats.org/officeDocument/2006/relationships/image" Target="../media/image56.png"/><Relationship Id="rId7" Type="http://schemas.openxmlformats.org/officeDocument/2006/relationships/image" Target="../media/image67.png"/><Relationship Id="rId12" Type="http://schemas.openxmlformats.org/officeDocument/2006/relationships/image" Target="../media/image71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11" Type="http://schemas.openxmlformats.org/officeDocument/2006/relationships/image" Target="../media/image70.png"/><Relationship Id="rId5" Type="http://schemas.openxmlformats.org/officeDocument/2006/relationships/image" Target="../media/image65.png"/><Relationship Id="rId10" Type="http://schemas.openxmlformats.org/officeDocument/2006/relationships/image" Target="../media/image69.png"/><Relationship Id="rId4" Type="http://schemas.openxmlformats.org/officeDocument/2006/relationships/image" Target="../media/image63.png"/><Relationship Id="rId9" Type="http://schemas.openxmlformats.org/officeDocument/2006/relationships/image" Target="../media/image6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png"/><Relationship Id="rId3" Type="http://schemas.openxmlformats.org/officeDocument/2006/relationships/image" Target="../media/image78.png"/><Relationship Id="rId7" Type="http://schemas.openxmlformats.org/officeDocument/2006/relationships/image" Target="../media/image83.png"/><Relationship Id="rId12" Type="http://schemas.openxmlformats.org/officeDocument/2006/relationships/image" Target="../media/image8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png"/><Relationship Id="rId11" Type="http://schemas.openxmlformats.org/officeDocument/2006/relationships/image" Target="../media/image87.png"/><Relationship Id="rId5" Type="http://schemas.openxmlformats.org/officeDocument/2006/relationships/image" Target="../media/image81.png"/><Relationship Id="rId10" Type="http://schemas.openxmlformats.org/officeDocument/2006/relationships/image" Target="../media/image860.png"/><Relationship Id="rId4" Type="http://schemas.openxmlformats.org/officeDocument/2006/relationships/image" Target="../media/image80.png"/><Relationship Id="rId9" Type="http://schemas.openxmlformats.org/officeDocument/2006/relationships/image" Target="../media/image85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png"/><Relationship Id="rId3" Type="http://schemas.openxmlformats.org/officeDocument/2006/relationships/image" Target="../media/image78.png"/><Relationship Id="rId7" Type="http://schemas.openxmlformats.org/officeDocument/2006/relationships/image" Target="../media/image83.png"/><Relationship Id="rId12" Type="http://schemas.openxmlformats.org/officeDocument/2006/relationships/image" Target="../media/image8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png"/><Relationship Id="rId11" Type="http://schemas.openxmlformats.org/officeDocument/2006/relationships/image" Target="../media/image79.png"/><Relationship Id="rId5" Type="http://schemas.openxmlformats.org/officeDocument/2006/relationships/image" Target="../media/image810.png"/><Relationship Id="rId10" Type="http://schemas.openxmlformats.org/officeDocument/2006/relationships/image" Target="../media/image89.png"/><Relationship Id="rId4" Type="http://schemas.openxmlformats.org/officeDocument/2006/relationships/image" Target="../media/image800.png"/><Relationship Id="rId9" Type="http://schemas.openxmlformats.org/officeDocument/2006/relationships/image" Target="../media/image85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png"/><Relationship Id="rId3" Type="http://schemas.openxmlformats.org/officeDocument/2006/relationships/image" Target="../media/image78.png"/><Relationship Id="rId7" Type="http://schemas.openxmlformats.org/officeDocument/2006/relationships/image" Target="../media/image8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png"/><Relationship Id="rId11" Type="http://schemas.openxmlformats.org/officeDocument/2006/relationships/image" Target="../media/image79.png"/><Relationship Id="rId5" Type="http://schemas.openxmlformats.org/officeDocument/2006/relationships/image" Target="../media/image81.png"/><Relationship Id="rId10" Type="http://schemas.openxmlformats.org/officeDocument/2006/relationships/image" Target="../media/image89.png"/><Relationship Id="rId4" Type="http://schemas.openxmlformats.org/officeDocument/2006/relationships/image" Target="../media/image80.png"/><Relationship Id="rId9" Type="http://schemas.openxmlformats.org/officeDocument/2006/relationships/image" Target="../media/image85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png"/><Relationship Id="rId13" Type="http://schemas.openxmlformats.org/officeDocument/2006/relationships/image" Target="../media/image94.png"/><Relationship Id="rId3" Type="http://schemas.openxmlformats.org/officeDocument/2006/relationships/image" Target="../media/image78.png"/><Relationship Id="rId7" Type="http://schemas.openxmlformats.org/officeDocument/2006/relationships/image" Target="../media/image83.png"/><Relationship Id="rId12" Type="http://schemas.openxmlformats.org/officeDocument/2006/relationships/image" Target="../media/image9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png"/><Relationship Id="rId11" Type="http://schemas.openxmlformats.org/officeDocument/2006/relationships/image" Target="../media/image79.png"/><Relationship Id="rId5" Type="http://schemas.openxmlformats.org/officeDocument/2006/relationships/image" Target="../media/image81.png"/><Relationship Id="rId10" Type="http://schemas.openxmlformats.org/officeDocument/2006/relationships/image" Target="../media/image89.png"/><Relationship Id="rId4" Type="http://schemas.openxmlformats.org/officeDocument/2006/relationships/image" Target="../media/image80.png"/><Relationship Id="rId9" Type="http://schemas.openxmlformats.org/officeDocument/2006/relationships/image" Target="../media/image85.png"/><Relationship Id="rId14" Type="http://schemas.openxmlformats.org/officeDocument/2006/relationships/image" Target="../media/image95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png"/><Relationship Id="rId13" Type="http://schemas.openxmlformats.org/officeDocument/2006/relationships/image" Target="../media/image96.png"/><Relationship Id="rId3" Type="http://schemas.openxmlformats.org/officeDocument/2006/relationships/image" Target="../media/image78.png"/><Relationship Id="rId7" Type="http://schemas.openxmlformats.org/officeDocument/2006/relationships/image" Target="../media/image83.png"/><Relationship Id="rId12" Type="http://schemas.openxmlformats.org/officeDocument/2006/relationships/image" Target="../media/image93.png"/><Relationship Id="rId2" Type="http://schemas.openxmlformats.org/officeDocument/2006/relationships/image" Target="../media/image9.png"/><Relationship Id="rId16" Type="http://schemas.openxmlformats.org/officeDocument/2006/relationships/image" Target="../media/image9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png"/><Relationship Id="rId5" Type="http://schemas.openxmlformats.org/officeDocument/2006/relationships/image" Target="../media/image81.png"/><Relationship Id="rId15" Type="http://schemas.openxmlformats.org/officeDocument/2006/relationships/image" Target="../media/image16.png"/><Relationship Id="rId4" Type="http://schemas.openxmlformats.org/officeDocument/2006/relationships/image" Target="../media/image80.png"/><Relationship Id="rId9" Type="http://schemas.openxmlformats.org/officeDocument/2006/relationships/image" Target="../media/image85.png"/><Relationship Id="rId14" Type="http://schemas.openxmlformats.org/officeDocument/2006/relationships/image" Target="../media/image97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png"/><Relationship Id="rId13" Type="http://schemas.openxmlformats.org/officeDocument/2006/relationships/image" Target="../media/image99.png"/><Relationship Id="rId3" Type="http://schemas.openxmlformats.org/officeDocument/2006/relationships/image" Target="../media/image78.png"/><Relationship Id="rId7" Type="http://schemas.openxmlformats.org/officeDocument/2006/relationships/image" Target="../media/image83.png"/><Relationship Id="rId12" Type="http://schemas.openxmlformats.org/officeDocument/2006/relationships/image" Target="../media/image9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png"/><Relationship Id="rId11" Type="http://schemas.openxmlformats.org/officeDocument/2006/relationships/image" Target="../media/image79.png"/><Relationship Id="rId5" Type="http://schemas.openxmlformats.org/officeDocument/2006/relationships/image" Target="../media/image81.png"/><Relationship Id="rId10" Type="http://schemas.openxmlformats.org/officeDocument/2006/relationships/image" Target="../media/image89.png"/><Relationship Id="rId4" Type="http://schemas.openxmlformats.org/officeDocument/2006/relationships/image" Target="../media/image80.png"/><Relationship Id="rId9" Type="http://schemas.openxmlformats.org/officeDocument/2006/relationships/image" Target="../media/image85.png"/><Relationship Id="rId14" Type="http://schemas.openxmlformats.org/officeDocument/2006/relationships/image" Target="../media/image950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80.png"/><Relationship Id="rId13" Type="http://schemas.openxmlformats.org/officeDocument/2006/relationships/image" Target="../media/image103.png"/><Relationship Id="rId3" Type="http://schemas.openxmlformats.org/officeDocument/2006/relationships/image" Target="../media/image9.png"/><Relationship Id="rId7" Type="http://schemas.openxmlformats.org/officeDocument/2006/relationships/image" Target="../media/image91.png"/><Relationship Id="rId12" Type="http://schemas.openxmlformats.org/officeDocument/2006/relationships/image" Target="../media/image10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png"/><Relationship Id="rId11" Type="http://schemas.openxmlformats.org/officeDocument/2006/relationships/image" Target="../media/image1010.png"/><Relationship Id="rId5" Type="http://schemas.openxmlformats.org/officeDocument/2006/relationships/image" Target="../media/image79.png"/><Relationship Id="rId10" Type="http://schemas.openxmlformats.org/officeDocument/2006/relationships/image" Target="../media/image1000.png"/><Relationship Id="rId4" Type="http://schemas.openxmlformats.org/officeDocument/2006/relationships/image" Target="../media/image89.png"/><Relationship Id="rId9" Type="http://schemas.openxmlformats.org/officeDocument/2006/relationships/image" Target="../media/image991.png"/><Relationship Id="rId14" Type="http://schemas.openxmlformats.org/officeDocument/2006/relationships/image" Target="../media/image10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1.png"/><Relationship Id="rId5" Type="http://schemas.openxmlformats.org/officeDocument/2006/relationships/image" Target="../media/image990.png"/><Relationship Id="rId4" Type="http://schemas.openxmlformats.org/officeDocument/2006/relationships/image" Target="../media/image10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6.png"/><Relationship Id="rId4" Type="http://schemas.openxmlformats.org/officeDocument/2006/relationships/image" Target="../media/image10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8.png"/><Relationship Id="rId4" Type="http://schemas.openxmlformats.org/officeDocument/2006/relationships/image" Target="../media/image107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0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7.png"/><Relationship Id="rId5" Type="http://schemas.openxmlformats.org/officeDocument/2006/relationships/image" Target="../media/image116.png"/><Relationship Id="rId4" Type="http://schemas.openxmlformats.org/officeDocument/2006/relationships/image" Target="../media/image113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7.png"/><Relationship Id="rId4" Type="http://schemas.openxmlformats.org/officeDocument/2006/relationships/image" Target="../media/image11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1.png"/><Relationship Id="rId3" Type="http://schemas.openxmlformats.org/officeDocument/2006/relationships/image" Target="../media/image118.png"/><Relationship Id="rId7" Type="http://schemas.openxmlformats.org/officeDocument/2006/relationships/image" Target="../media/image11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4.png"/><Relationship Id="rId5" Type="http://schemas.openxmlformats.org/officeDocument/2006/relationships/image" Target="../media/image120.png"/><Relationship Id="rId4" Type="http://schemas.openxmlformats.org/officeDocument/2006/relationships/image" Target="../media/image119.pn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1.png"/><Relationship Id="rId3" Type="http://schemas.openxmlformats.org/officeDocument/2006/relationships/image" Target="../media/image118.png"/><Relationship Id="rId7" Type="http://schemas.openxmlformats.org/officeDocument/2006/relationships/image" Target="../media/image11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4.png"/><Relationship Id="rId5" Type="http://schemas.openxmlformats.org/officeDocument/2006/relationships/image" Target="../media/image120.png"/><Relationship Id="rId4" Type="http://schemas.openxmlformats.org/officeDocument/2006/relationships/image" Target="../media/image119.png"/><Relationship Id="rId9" Type="http://schemas.openxmlformats.org/officeDocument/2006/relationships/image" Target="../media/image124.pn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9.png"/><Relationship Id="rId3" Type="http://schemas.openxmlformats.org/officeDocument/2006/relationships/image" Target="../media/image9.png"/><Relationship Id="rId7" Type="http://schemas.openxmlformats.org/officeDocument/2006/relationships/image" Target="../media/image12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7.png"/><Relationship Id="rId5" Type="http://schemas.openxmlformats.org/officeDocument/2006/relationships/image" Target="../media/image126.png"/><Relationship Id="rId10" Type="http://schemas.openxmlformats.org/officeDocument/2006/relationships/image" Target="../media/image131.png"/><Relationship Id="rId4" Type="http://schemas.openxmlformats.org/officeDocument/2006/relationships/image" Target="../media/image125.png"/><Relationship Id="rId9" Type="http://schemas.openxmlformats.org/officeDocument/2006/relationships/image" Target="../media/image130.png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png"/><Relationship Id="rId3" Type="http://schemas.openxmlformats.org/officeDocument/2006/relationships/image" Target="../media/image132.png"/><Relationship Id="rId7" Type="http://schemas.openxmlformats.org/officeDocument/2006/relationships/image" Target="../media/image13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5.png"/><Relationship Id="rId11" Type="http://schemas.openxmlformats.org/officeDocument/2006/relationships/image" Target="../media/image140.png"/><Relationship Id="rId5" Type="http://schemas.openxmlformats.org/officeDocument/2006/relationships/image" Target="../media/image134.png"/><Relationship Id="rId10" Type="http://schemas.openxmlformats.org/officeDocument/2006/relationships/image" Target="../media/image139.png"/><Relationship Id="rId4" Type="http://schemas.openxmlformats.org/officeDocument/2006/relationships/image" Target="../media/image133.png"/><Relationship Id="rId9" Type="http://schemas.openxmlformats.org/officeDocument/2006/relationships/image" Target="../media/image138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7.png"/><Relationship Id="rId3" Type="http://schemas.openxmlformats.org/officeDocument/2006/relationships/image" Target="../media/image9.png"/><Relationship Id="rId7" Type="http://schemas.openxmlformats.org/officeDocument/2006/relationships/image" Target="../media/image146.png"/><Relationship Id="rId12" Type="http://schemas.openxmlformats.org/officeDocument/2006/relationships/image" Target="../media/image15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5.png"/><Relationship Id="rId11" Type="http://schemas.openxmlformats.org/officeDocument/2006/relationships/image" Target="../media/image150.png"/><Relationship Id="rId5" Type="http://schemas.openxmlformats.org/officeDocument/2006/relationships/image" Target="../media/image144.png"/><Relationship Id="rId10" Type="http://schemas.openxmlformats.org/officeDocument/2006/relationships/image" Target="../media/image149.png"/><Relationship Id="rId4" Type="http://schemas.openxmlformats.org/officeDocument/2006/relationships/image" Target="../media/image143.png"/><Relationship Id="rId9" Type="http://schemas.openxmlformats.org/officeDocument/2006/relationships/image" Target="../media/image148.png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png"/><Relationship Id="rId13" Type="http://schemas.openxmlformats.org/officeDocument/2006/relationships/image" Target="../media/image114.png"/><Relationship Id="rId3" Type="http://schemas.openxmlformats.org/officeDocument/2006/relationships/image" Target="../media/image78.png"/><Relationship Id="rId7" Type="http://schemas.openxmlformats.org/officeDocument/2006/relationships/image" Target="../media/image83.png"/><Relationship Id="rId12" Type="http://schemas.openxmlformats.org/officeDocument/2006/relationships/image" Target="../media/image15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png"/><Relationship Id="rId11" Type="http://schemas.openxmlformats.org/officeDocument/2006/relationships/image" Target="../media/image153.png"/><Relationship Id="rId5" Type="http://schemas.openxmlformats.org/officeDocument/2006/relationships/image" Target="../media/image152.png"/><Relationship Id="rId10" Type="http://schemas.openxmlformats.org/officeDocument/2006/relationships/image" Target="../media/image89.png"/><Relationship Id="rId4" Type="http://schemas.openxmlformats.org/officeDocument/2006/relationships/image" Target="../media/image80.png"/><Relationship Id="rId9" Type="http://schemas.openxmlformats.org/officeDocument/2006/relationships/image" Target="../media/image85.png"/><Relationship Id="rId14" Type="http://schemas.openxmlformats.org/officeDocument/2006/relationships/image" Target="../media/image155.png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png"/><Relationship Id="rId13" Type="http://schemas.openxmlformats.org/officeDocument/2006/relationships/image" Target="../media/image158.png"/><Relationship Id="rId3" Type="http://schemas.openxmlformats.org/officeDocument/2006/relationships/image" Target="../media/image78.png"/><Relationship Id="rId7" Type="http://schemas.openxmlformats.org/officeDocument/2006/relationships/image" Target="../media/image83.png"/><Relationship Id="rId12" Type="http://schemas.openxmlformats.org/officeDocument/2006/relationships/image" Target="../media/image12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png"/><Relationship Id="rId11" Type="http://schemas.openxmlformats.org/officeDocument/2006/relationships/image" Target="../media/image155.png"/><Relationship Id="rId5" Type="http://schemas.openxmlformats.org/officeDocument/2006/relationships/image" Target="../media/image156.png"/><Relationship Id="rId10" Type="http://schemas.openxmlformats.org/officeDocument/2006/relationships/image" Target="../media/image92.png"/><Relationship Id="rId4" Type="http://schemas.openxmlformats.org/officeDocument/2006/relationships/image" Target="../media/image80.png"/><Relationship Id="rId9" Type="http://schemas.openxmlformats.org/officeDocument/2006/relationships/image" Target="../media/image85.png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4.png"/><Relationship Id="rId3" Type="http://schemas.openxmlformats.org/officeDocument/2006/relationships/image" Target="../media/image159.png"/><Relationship Id="rId7" Type="http://schemas.openxmlformats.org/officeDocument/2006/relationships/image" Target="../media/image16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2.png"/><Relationship Id="rId5" Type="http://schemas.openxmlformats.org/officeDocument/2006/relationships/image" Target="../media/image161.png"/><Relationship Id="rId10" Type="http://schemas.openxmlformats.org/officeDocument/2006/relationships/image" Target="../media/image166.png"/><Relationship Id="rId4" Type="http://schemas.openxmlformats.org/officeDocument/2006/relationships/image" Target="../media/image160.png"/><Relationship Id="rId9" Type="http://schemas.openxmlformats.org/officeDocument/2006/relationships/image" Target="../media/image16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3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471764" y="2038135"/>
            <a:ext cx="3248472" cy="747712"/>
          </a:xfrm>
        </p:spPr>
        <p:txBody>
          <a:bodyPr/>
          <a:lstStyle/>
          <a:p>
            <a:pPr>
              <a:lnSpc>
                <a:spcPct val="65000"/>
              </a:lnSpc>
              <a:spcBef>
                <a:spcPct val="50000"/>
              </a:spcBef>
              <a:defRPr/>
            </a:pPr>
            <a:r>
              <a:rPr lang="zh-CN" altLang="en-US" sz="6000" dirty="0">
                <a:solidFill>
                  <a:srgbClr val="0000FF"/>
                </a:solidFill>
                <a:latin typeface="方正姚体" pitchFamily="2" charset="-122"/>
                <a:ea typeface="方正姚体" pitchFamily="2" charset="-122"/>
                <a:cs typeface="+mn-cs"/>
              </a:rPr>
              <a:t>模式识别</a:t>
            </a:r>
            <a:endParaRPr lang="zh-CN" altLang="en-GB" sz="6000" dirty="0">
              <a:solidFill>
                <a:srgbClr val="0000FF"/>
              </a:solidFill>
              <a:latin typeface="方正姚体" pitchFamily="2" charset="-122"/>
              <a:ea typeface="方正姚体" pitchFamily="2" charset="-122"/>
              <a:cs typeface="+mn-cs"/>
            </a:endParaRPr>
          </a:p>
        </p:txBody>
      </p:sp>
      <p:sp>
        <p:nvSpPr>
          <p:cNvPr id="4100" name="TextBox 6"/>
          <p:cNvSpPr txBox="1">
            <a:spLocks noChangeArrowheads="1"/>
          </p:cNvSpPr>
          <p:nvPr/>
        </p:nvSpPr>
        <p:spPr bwMode="auto">
          <a:xfrm>
            <a:off x="6672064" y="281925"/>
            <a:ext cx="5369223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418D91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n-cs"/>
              </a:rPr>
              <a:t>人工智能与自动化学院</a:t>
            </a:r>
          </a:p>
        </p:txBody>
      </p:sp>
      <p:sp>
        <p:nvSpPr>
          <p:cNvPr id="4" name="Text Box 2">
            <a:extLst>
              <a:ext uri="{FF2B5EF4-FFF2-40B4-BE49-F238E27FC236}">
                <a16:creationId xmlns:a16="http://schemas.microsoft.com/office/drawing/2014/main" id="{0B3A43E7-BC49-4098-8648-E4AE12AF80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031" y="3826776"/>
            <a:ext cx="7344816" cy="18004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3500" b="1" dirty="0">
                <a:ea typeface="微软雅黑" pitchFamily="34" charset="-122"/>
              </a:rPr>
              <a:t>肖 阳</a:t>
            </a:r>
            <a:r>
              <a:rPr lang="zh-CN" altLang="en-US" sz="2400" b="1" dirty="0">
                <a:ea typeface="微软雅黑" pitchFamily="34" charset="-122"/>
              </a:rPr>
              <a:t>（教授）</a:t>
            </a:r>
            <a:endParaRPr lang="en-US" altLang="zh-CN" sz="2400" b="1" dirty="0">
              <a:ea typeface="微软雅黑" pitchFamily="34" charset="-122"/>
            </a:endParaRPr>
          </a:p>
          <a:p>
            <a:pPr algn="ctr" eaLnBrk="1" hangingPunct="1"/>
            <a:r>
              <a:rPr lang="en-US" altLang="zh-CN" sz="2200" b="1" dirty="0">
                <a:solidFill>
                  <a:srgbClr val="0000FF"/>
                </a:solidFill>
                <a:ea typeface="微软雅黑" pitchFamily="34" charset="-122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Yang_Xiao@hust.edu.cn</a:t>
            </a:r>
            <a:endParaRPr lang="en-US" altLang="zh-CN" sz="2200" b="1" dirty="0">
              <a:solidFill>
                <a:srgbClr val="0000FF"/>
              </a:solidFill>
              <a:ea typeface="微软雅黑" pitchFamily="34" charset="-122"/>
            </a:endParaRPr>
          </a:p>
          <a:p>
            <a:pPr algn="ctr" eaLnBrk="1" hangingPunct="1"/>
            <a:endParaRPr lang="en-US" altLang="zh-CN" sz="2200" b="1" dirty="0">
              <a:ea typeface="微软雅黑" pitchFamily="34" charset="-122"/>
            </a:endParaRPr>
          </a:p>
          <a:p>
            <a:pPr algn="ctr" eaLnBrk="1" hangingPunct="1"/>
            <a:r>
              <a:rPr lang="zh-CN" altLang="en-US" sz="3200" b="1" dirty="0">
                <a:ea typeface="微软雅黑" pitchFamily="34" charset="-122"/>
              </a:rPr>
              <a:t>华中科技大学人工智能与自动化学院</a:t>
            </a:r>
            <a:endParaRPr lang="en-US" altLang="zh-CN" sz="3200" b="1" dirty="0">
              <a:ea typeface="微软雅黑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lvl="0">
              <a:defRPr/>
            </a:pPr>
            <a:r>
              <a:rPr lang="en-US" altLang="zh-CN" kern="0" dirty="0">
                <a:solidFill>
                  <a:srgbClr val="000000"/>
                </a:solidFill>
              </a:rPr>
              <a:t>2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.1 </a:t>
            </a:r>
            <a:r>
              <a:rPr lang="zh-CN" altLang="en-US" kern="0" dirty="0">
                <a:solidFill>
                  <a:srgbClr val="000000"/>
                </a:solidFill>
              </a:rPr>
              <a:t>感知器模型参数空间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C7A6D07D-F0B9-43E2-A26A-2C861140E90D}"/>
              </a:ext>
            </a:extLst>
          </p:cNvPr>
          <p:cNvGrpSpPr/>
          <p:nvPr/>
        </p:nvGrpSpPr>
        <p:grpSpPr>
          <a:xfrm>
            <a:off x="8968623" y="1393599"/>
            <a:ext cx="1844104" cy="2982651"/>
            <a:chOff x="7110264" y="1389387"/>
            <a:chExt cx="1844104" cy="2982651"/>
          </a:xfrm>
        </p:grpSpPr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8427CE19-F46E-4AB3-B3C4-F0BA5B2D3236}"/>
                </a:ext>
              </a:extLst>
            </p:cNvPr>
            <p:cNvSpPr/>
            <p:nvPr/>
          </p:nvSpPr>
          <p:spPr>
            <a:xfrm>
              <a:off x="7110264" y="3033988"/>
              <a:ext cx="1844104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FF954AC4-17E6-4657-A8B3-677FDC0937D5}"/>
                </a:ext>
              </a:extLst>
            </p:cNvPr>
            <p:cNvSpPr/>
            <p:nvPr/>
          </p:nvSpPr>
          <p:spPr>
            <a:xfrm>
              <a:off x="7110264" y="1389387"/>
              <a:ext cx="1844104" cy="1104671"/>
            </a:xfrm>
            <a:prstGeom prst="rect">
              <a:avLst/>
            </a:prstGeom>
            <a:solidFill>
              <a:srgbClr val="8EA7E6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4B2773F4-4637-4B03-8AE8-1A19271D5E4C}"/>
                </a:ext>
              </a:extLst>
            </p:cNvPr>
            <p:cNvSpPr txBox="1"/>
            <p:nvPr/>
          </p:nvSpPr>
          <p:spPr>
            <a:xfrm>
              <a:off x="7298184" y="1481890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输入图像</a:t>
              </a: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5A7871CD-15DE-4E52-81BA-14FC7DDC0E40}"/>
                </a:ext>
              </a:extLst>
            </p:cNvPr>
            <p:cNvSpPr txBox="1"/>
            <p:nvPr/>
          </p:nvSpPr>
          <p:spPr>
            <a:xfrm>
              <a:off x="7286197" y="1944895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特征表达</a:t>
              </a:r>
            </a:p>
          </p:txBody>
        </p:sp>
        <p:cxnSp>
          <p:nvCxnSpPr>
            <p:cNvPr id="59" name="直接连接符 58">
              <a:extLst>
                <a:ext uri="{FF2B5EF4-FFF2-40B4-BE49-F238E27FC236}">
                  <a16:creationId xmlns:a16="http://schemas.microsoft.com/office/drawing/2014/main" id="{3A085CD2-9E06-4CFC-A9F8-CBFE99F05F09}"/>
                </a:ext>
              </a:extLst>
            </p:cNvPr>
            <p:cNvCxnSpPr>
              <a:cxnSpLocks/>
              <a:stCxn id="56" idx="1"/>
              <a:endCxn id="56" idx="3"/>
            </p:cNvCxnSpPr>
            <p:nvPr/>
          </p:nvCxnSpPr>
          <p:spPr>
            <a:xfrm>
              <a:off x="7110264" y="1895381"/>
              <a:ext cx="1844104" cy="0"/>
            </a:xfrm>
            <a:prstGeom prst="line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箭头: 右 59">
              <a:extLst>
                <a:ext uri="{FF2B5EF4-FFF2-40B4-BE49-F238E27FC236}">
                  <a16:creationId xmlns:a16="http://schemas.microsoft.com/office/drawing/2014/main" id="{C9534C68-8172-42C4-A8AD-AAF3E8FA15F8}"/>
                </a:ext>
              </a:extLst>
            </p:cNvPr>
            <p:cNvSpPr/>
            <p:nvPr/>
          </p:nvSpPr>
          <p:spPr>
            <a:xfrm rot="5400000">
              <a:off x="7801483" y="2485282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3C1459D8-B1F9-4990-88B1-E27F8165BC10}"/>
                </a:ext>
              </a:extLst>
            </p:cNvPr>
            <p:cNvSpPr/>
            <p:nvPr/>
          </p:nvSpPr>
          <p:spPr>
            <a:xfrm>
              <a:off x="7110264" y="3938389"/>
              <a:ext cx="1844104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A04B77AB-861E-446A-8F54-C9FBEA8EC767}"/>
                </a:ext>
              </a:extLst>
            </p:cNvPr>
            <p:cNvSpPr txBox="1"/>
            <p:nvPr/>
          </p:nvSpPr>
          <p:spPr>
            <a:xfrm>
              <a:off x="7168220" y="3004092"/>
              <a:ext cx="17281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分类器模型</a:t>
              </a:r>
            </a:p>
          </p:txBody>
        </p: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4C7EF095-E218-450D-A407-D653B7B0BAD1}"/>
                </a:ext>
              </a:extLst>
            </p:cNvPr>
            <p:cNvSpPr txBox="1"/>
            <p:nvPr/>
          </p:nvSpPr>
          <p:spPr>
            <a:xfrm>
              <a:off x="7318353" y="3910373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预测结果</a:t>
              </a:r>
            </a:p>
          </p:txBody>
        </p:sp>
        <p:sp>
          <p:nvSpPr>
            <p:cNvPr id="68" name="箭头: 右 67">
              <a:extLst>
                <a:ext uri="{FF2B5EF4-FFF2-40B4-BE49-F238E27FC236}">
                  <a16:creationId xmlns:a16="http://schemas.microsoft.com/office/drawing/2014/main" id="{B876BC5A-D3FC-44A4-A8AF-8B4F50579548}"/>
                </a:ext>
              </a:extLst>
            </p:cNvPr>
            <p:cNvSpPr/>
            <p:nvPr/>
          </p:nvSpPr>
          <p:spPr>
            <a:xfrm rot="5400000">
              <a:off x="7836186" y="3437399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</p:grpSp>
      <p:pic>
        <p:nvPicPr>
          <p:cNvPr id="70" name="图片 69">
            <a:extLst>
              <a:ext uri="{FF2B5EF4-FFF2-40B4-BE49-F238E27FC236}">
                <a16:creationId xmlns:a16="http://schemas.microsoft.com/office/drawing/2014/main" id="{33D8D00F-B7AF-4705-9F00-4EC13D993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97097" y="1017769"/>
            <a:ext cx="661902" cy="694086"/>
          </a:xfrm>
          <a:prstGeom prst="rect">
            <a:avLst/>
          </a:prstGeom>
        </p:spPr>
      </p:pic>
      <p:grpSp>
        <p:nvGrpSpPr>
          <p:cNvPr id="71" name="Group 2">
            <a:extLst>
              <a:ext uri="{FF2B5EF4-FFF2-40B4-BE49-F238E27FC236}">
                <a16:creationId xmlns:a16="http://schemas.microsoft.com/office/drawing/2014/main" id="{F13F9D28-59DD-45F5-A4A2-B3F81D1F5925}"/>
              </a:ext>
            </a:extLst>
          </p:cNvPr>
          <p:cNvGrpSpPr>
            <a:grpSpLocks/>
          </p:cNvGrpSpPr>
          <p:nvPr/>
        </p:nvGrpSpPr>
        <p:grpSpPr bwMode="auto">
          <a:xfrm>
            <a:off x="11251784" y="1824542"/>
            <a:ext cx="555625" cy="1000125"/>
            <a:chOff x="2532" y="1542"/>
            <a:chExt cx="184" cy="332"/>
          </a:xfrm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97BE8C2C-0B2E-4893-8192-73FC4ACC45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32" y="1542"/>
              <a:ext cx="184" cy="332"/>
            </a:xfrm>
            <a:prstGeom prst="bracketPair">
              <a:avLst>
                <a:gd name="adj" fmla="val 16667"/>
              </a:avLst>
            </a:prstGeom>
            <a:noFill/>
            <a:ln w="19050">
              <a:solidFill>
                <a:srgbClr val="0000CC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73" name="Line 4">
              <a:extLst>
                <a:ext uri="{FF2B5EF4-FFF2-40B4-BE49-F238E27FC236}">
                  <a16:creationId xmlns:a16="http://schemas.microsoft.com/office/drawing/2014/main" id="{FEBB4123-4C31-4451-B448-90C14BE9E08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67" y="1607"/>
              <a:ext cx="119" cy="1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74" name="Line 5">
              <a:extLst>
                <a:ext uri="{FF2B5EF4-FFF2-40B4-BE49-F238E27FC236}">
                  <a16:creationId xmlns:a16="http://schemas.microsoft.com/office/drawing/2014/main" id="{E3075A0A-9234-427C-93EA-A26CDA78651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67" y="1655"/>
              <a:ext cx="119" cy="1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75" name="Line 6">
              <a:extLst>
                <a:ext uri="{FF2B5EF4-FFF2-40B4-BE49-F238E27FC236}">
                  <a16:creationId xmlns:a16="http://schemas.microsoft.com/office/drawing/2014/main" id="{F5965C6F-DD46-46D0-A134-71970EF6DF4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68" y="1703"/>
              <a:ext cx="119" cy="1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76" name="Line 7">
              <a:extLst>
                <a:ext uri="{FF2B5EF4-FFF2-40B4-BE49-F238E27FC236}">
                  <a16:creationId xmlns:a16="http://schemas.microsoft.com/office/drawing/2014/main" id="{891EB32A-8D6E-4D81-B134-27F34A3A8D8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68" y="1751"/>
              <a:ext cx="119" cy="1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77" name="Line 8">
              <a:extLst>
                <a:ext uri="{FF2B5EF4-FFF2-40B4-BE49-F238E27FC236}">
                  <a16:creationId xmlns:a16="http://schemas.microsoft.com/office/drawing/2014/main" id="{2F7CA856-BA4A-4C82-86F6-DB3663A144F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67" y="1803"/>
              <a:ext cx="119" cy="1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</p:grpSp>
      <p:sp>
        <p:nvSpPr>
          <p:cNvPr id="79" name="TextBox 20">
            <a:extLst>
              <a:ext uri="{FF2B5EF4-FFF2-40B4-BE49-F238E27FC236}">
                <a16:creationId xmlns:a16="http://schemas.microsoft.com/office/drawing/2014/main" id="{A6977DDE-18E9-477B-8D47-B30725379F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79445" y="824128"/>
            <a:ext cx="2422458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kern="0" dirty="0">
                <a:solidFill>
                  <a:srgbClr val="0000FF"/>
                </a:solidFill>
                <a:latin typeface="Arial" charset="0"/>
              </a:rPr>
              <a:t>测试</a:t>
            </a:r>
            <a:r>
              <a:rPr lang="en-US" altLang="zh-CN" sz="2800" b="1" kern="0" dirty="0">
                <a:solidFill>
                  <a:srgbClr val="0000FF"/>
                </a:solidFill>
                <a:latin typeface="Arial" charset="0"/>
              </a:rPr>
              <a:t>(</a:t>
            </a:r>
            <a:r>
              <a:rPr lang="en-US" sz="2800" b="1" kern="0" dirty="0">
                <a:solidFill>
                  <a:srgbClr val="0000FF"/>
                </a:solidFill>
                <a:latin typeface="Arial" charset="0"/>
                <a:ea typeface="+mn-ea"/>
              </a:rPr>
              <a:t>Testing)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849EFD35-D12D-4DBC-80D5-8E13D9846DD1}"/>
                  </a:ext>
                </a:extLst>
              </p:cNvPr>
              <p:cNvSpPr/>
              <p:nvPr/>
            </p:nvSpPr>
            <p:spPr>
              <a:xfrm>
                <a:off x="10958846" y="3845771"/>
                <a:ext cx="1156599" cy="5232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zh-CN" altLang="en-US" sz="2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zh-CN" altLang="en-US" sz="28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849EFD35-D12D-4DBC-80D5-8E13D9846D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58846" y="3845771"/>
                <a:ext cx="1156599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04678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2.1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感知器模型参数空间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51FDFF02-FD8C-462D-B064-B2779C3BFD21}"/>
              </a:ext>
            </a:extLst>
          </p:cNvPr>
          <p:cNvGrpSpPr/>
          <p:nvPr/>
        </p:nvGrpSpPr>
        <p:grpSpPr>
          <a:xfrm>
            <a:off x="422634" y="1387555"/>
            <a:ext cx="5184576" cy="5048985"/>
            <a:chOff x="767408" y="1222971"/>
            <a:chExt cx="5184576" cy="5048985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C6390B23-D1C3-4D18-904C-58120BEBF2FE}"/>
                </a:ext>
              </a:extLst>
            </p:cNvPr>
            <p:cNvSpPr/>
            <p:nvPr/>
          </p:nvSpPr>
          <p:spPr>
            <a:xfrm>
              <a:off x="4272378" y="2779777"/>
              <a:ext cx="1440160" cy="1319431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5D65C668-D690-4047-907F-A3A61BBC8148}"/>
                </a:ext>
              </a:extLst>
            </p:cNvPr>
            <p:cNvSpPr/>
            <p:nvPr/>
          </p:nvSpPr>
          <p:spPr>
            <a:xfrm>
              <a:off x="4272378" y="4607376"/>
              <a:ext cx="1440161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4FEEC0EC-5F44-44ED-837D-21EA3ACC1CED}"/>
                </a:ext>
              </a:extLst>
            </p:cNvPr>
            <p:cNvSpPr/>
            <p:nvPr/>
          </p:nvSpPr>
          <p:spPr>
            <a:xfrm>
              <a:off x="1832965" y="5590184"/>
              <a:ext cx="1844104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F137176E-4866-4D69-814B-7AC2EC73A33C}"/>
                </a:ext>
              </a:extLst>
            </p:cNvPr>
            <p:cNvSpPr/>
            <p:nvPr/>
          </p:nvSpPr>
          <p:spPr>
            <a:xfrm>
              <a:off x="1832965" y="4607376"/>
              <a:ext cx="1844104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C85BCAC5-1C79-4126-ACFD-6D68C5B5B465}"/>
                </a:ext>
              </a:extLst>
            </p:cNvPr>
            <p:cNvSpPr/>
            <p:nvPr/>
          </p:nvSpPr>
          <p:spPr>
            <a:xfrm>
              <a:off x="1832965" y="3721593"/>
              <a:ext cx="1844104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9AD1EB42-BA5E-49A4-BCF3-6A92AF611C8A}"/>
                </a:ext>
              </a:extLst>
            </p:cNvPr>
            <p:cNvSpPr/>
            <p:nvPr/>
          </p:nvSpPr>
          <p:spPr>
            <a:xfrm>
              <a:off x="1832965" y="2815313"/>
              <a:ext cx="1844104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D81E4E2F-10BB-438C-9755-B9DF1A797472}"/>
                </a:ext>
              </a:extLst>
            </p:cNvPr>
            <p:cNvSpPr/>
            <p:nvPr/>
          </p:nvSpPr>
          <p:spPr>
            <a:xfrm>
              <a:off x="767408" y="3867234"/>
              <a:ext cx="688243" cy="1908000"/>
            </a:xfrm>
            <a:prstGeom prst="rect">
              <a:avLst/>
            </a:prstGeom>
            <a:solidFill>
              <a:srgbClr val="BB853D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8FCFFFAC-3AAA-4635-96FC-89FEA11BC886}"/>
                </a:ext>
              </a:extLst>
            </p:cNvPr>
            <p:cNvSpPr/>
            <p:nvPr/>
          </p:nvSpPr>
          <p:spPr>
            <a:xfrm>
              <a:off x="1832965" y="1222971"/>
              <a:ext cx="1844104" cy="1104671"/>
            </a:xfrm>
            <a:prstGeom prst="rect">
              <a:avLst/>
            </a:prstGeom>
            <a:solidFill>
              <a:srgbClr val="8EA7E6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8E9DF723-00F8-43A7-94AB-652B1AB3A009}"/>
                </a:ext>
              </a:extLst>
            </p:cNvPr>
            <p:cNvSpPr txBox="1"/>
            <p:nvPr/>
          </p:nvSpPr>
          <p:spPr>
            <a:xfrm>
              <a:off x="2020885" y="1315474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输入图像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1B2BAC5-7840-4F49-88BD-4C633BFC4834}"/>
                </a:ext>
              </a:extLst>
            </p:cNvPr>
            <p:cNvSpPr txBox="1"/>
            <p:nvPr/>
          </p:nvSpPr>
          <p:spPr>
            <a:xfrm>
              <a:off x="2008898" y="1778479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特征表达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514B6FFD-C528-4296-946E-A13D2C97BF0B}"/>
                </a:ext>
              </a:extLst>
            </p:cNvPr>
            <p:cNvSpPr txBox="1"/>
            <p:nvPr/>
          </p:nvSpPr>
          <p:spPr>
            <a:xfrm>
              <a:off x="1890921" y="2787296"/>
              <a:ext cx="17281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分类器模型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B0CE6F89-7AC4-4F64-A9D8-1AAECC19B8E7}"/>
                </a:ext>
              </a:extLst>
            </p:cNvPr>
            <p:cNvSpPr txBox="1"/>
            <p:nvPr/>
          </p:nvSpPr>
          <p:spPr>
            <a:xfrm>
              <a:off x="2041054" y="3693577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预测结果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66136C00-12F8-4CEA-AE7F-BB73CB07EAAD}"/>
                </a:ext>
              </a:extLst>
            </p:cNvPr>
            <p:cNvSpPr txBox="1"/>
            <p:nvPr/>
          </p:nvSpPr>
          <p:spPr>
            <a:xfrm>
              <a:off x="2041054" y="4564049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损失函数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D904F893-F3FB-4274-B955-783DDFABC68E}"/>
                </a:ext>
              </a:extLst>
            </p:cNvPr>
            <p:cNvSpPr txBox="1"/>
            <p:nvPr/>
          </p:nvSpPr>
          <p:spPr>
            <a:xfrm>
              <a:off x="2069640" y="5565347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误差度量</a:t>
              </a:r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C960225-3468-4CB9-8181-33C54D2F27C3}"/>
                </a:ext>
              </a:extLst>
            </p:cNvPr>
            <p:cNvCxnSpPr>
              <a:cxnSpLocks/>
              <a:stCxn id="20" idx="1"/>
              <a:endCxn id="20" idx="3"/>
            </p:cNvCxnSpPr>
            <p:nvPr/>
          </p:nvCxnSpPr>
          <p:spPr>
            <a:xfrm>
              <a:off x="1832965" y="1728965"/>
              <a:ext cx="1844104" cy="0"/>
            </a:xfrm>
            <a:prstGeom prst="line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7FE4DA7E-6429-4752-A82E-A883E8A490F9}"/>
                </a:ext>
              </a:extLst>
            </p:cNvPr>
            <p:cNvSpPr txBox="1"/>
            <p:nvPr/>
          </p:nvSpPr>
          <p:spPr>
            <a:xfrm>
              <a:off x="4299523" y="4596680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参数优化</a:t>
              </a:r>
            </a:p>
          </p:txBody>
        </p:sp>
        <p:sp>
          <p:nvSpPr>
            <p:cNvPr id="29" name="箭头: 右 28">
              <a:extLst>
                <a:ext uri="{FF2B5EF4-FFF2-40B4-BE49-F238E27FC236}">
                  <a16:creationId xmlns:a16="http://schemas.microsoft.com/office/drawing/2014/main" id="{29C524AE-0914-4509-B393-F3DE294913BD}"/>
                </a:ext>
              </a:extLst>
            </p:cNvPr>
            <p:cNvSpPr/>
            <p:nvPr/>
          </p:nvSpPr>
          <p:spPr>
            <a:xfrm rot="5400000">
              <a:off x="2524184" y="2318866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0" name="箭头: 右 29">
              <a:extLst>
                <a:ext uri="{FF2B5EF4-FFF2-40B4-BE49-F238E27FC236}">
                  <a16:creationId xmlns:a16="http://schemas.microsoft.com/office/drawing/2014/main" id="{12396FDE-F8BA-4423-ACCE-DE3C7AFCA692}"/>
                </a:ext>
              </a:extLst>
            </p:cNvPr>
            <p:cNvSpPr/>
            <p:nvPr/>
          </p:nvSpPr>
          <p:spPr>
            <a:xfrm rot="5400000">
              <a:off x="2558887" y="3220603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1" name="箭头: 右 30">
              <a:extLst>
                <a:ext uri="{FF2B5EF4-FFF2-40B4-BE49-F238E27FC236}">
                  <a16:creationId xmlns:a16="http://schemas.microsoft.com/office/drawing/2014/main" id="{79E26FB9-88B0-4EEA-84DF-7D94026FE7ED}"/>
                </a:ext>
              </a:extLst>
            </p:cNvPr>
            <p:cNvSpPr/>
            <p:nvPr/>
          </p:nvSpPr>
          <p:spPr>
            <a:xfrm rot="5400000">
              <a:off x="2558887" y="4120460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2" name="箭头: 右 31">
              <a:extLst>
                <a:ext uri="{FF2B5EF4-FFF2-40B4-BE49-F238E27FC236}">
                  <a16:creationId xmlns:a16="http://schemas.microsoft.com/office/drawing/2014/main" id="{E8A971C8-3A60-4D3C-9B8A-7BA38F2E9856}"/>
                </a:ext>
              </a:extLst>
            </p:cNvPr>
            <p:cNvSpPr/>
            <p:nvPr/>
          </p:nvSpPr>
          <p:spPr>
            <a:xfrm rot="5400000">
              <a:off x="2558886" y="5051580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3" name="箭头: 直角上 32">
              <a:extLst>
                <a:ext uri="{FF2B5EF4-FFF2-40B4-BE49-F238E27FC236}">
                  <a16:creationId xmlns:a16="http://schemas.microsoft.com/office/drawing/2014/main" id="{48474EA9-1ABB-4639-9E07-9C03C1A1A80B}"/>
                </a:ext>
              </a:extLst>
            </p:cNvPr>
            <p:cNvSpPr/>
            <p:nvPr/>
          </p:nvSpPr>
          <p:spPr>
            <a:xfrm>
              <a:off x="3677070" y="5048200"/>
              <a:ext cx="1477210" cy="886071"/>
            </a:xfrm>
            <a:prstGeom prst="bentUp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4" name="箭头: 右 33">
              <a:extLst>
                <a:ext uri="{FF2B5EF4-FFF2-40B4-BE49-F238E27FC236}">
                  <a16:creationId xmlns:a16="http://schemas.microsoft.com/office/drawing/2014/main" id="{575A94EC-F070-4E3C-98D6-CE9BB2882AB5}"/>
                </a:ext>
              </a:extLst>
            </p:cNvPr>
            <p:cNvSpPr/>
            <p:nvPr/>
          </p:nvSpPr>
          <p:spPr>
            <a:xfrm rot="16200000">
              <a:off x="4761625" y="4112668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5" name="箭头: 右 34">
              <a:extLst>
                <a:ext uri="{FF2B5EF4-FFF2-40B4-BE49-F238E27FC236}">
                  <a16:creationId xmlns:a16="http://schemas.microsoft.com/office/drawing/2014/main" id="{7423EDA0-BECA-4A0C-B9CC-28AB7A4E6A2A}"/>
                </a:ext>
              </a:extLst>
            </p:cNvPr>
            <p:cNvSpPr/>
            <p:nvPr/>
          </p:nvSpPr>
          <p:spPr>
            <a:xfrm rot="10800000">
              <a:off x="3729227" y="2898249"/>
              <a:ext cx="504102" cy="322696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C93E98F2-A2F9-4480-8604-62BA9D070362}"/>
                </a:ext>
              </a:extLst>
            </p:cNvPr>
            <p:cNvSpPr txBox="1"/>
            <p:nvPr/>
          </p:nvSpPr>
          <p:spPr>
            <a:xfrm>
              <a:off x="879910" y="3950350"/>
              <a:ext cx="57566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真实结果</a:t>
              </a:r>
            </a:p>
          </p:txBody>
        </p:sp>
        <p:sp>
          <p:nvSpPr>
            <p:cNvPr id="37" name="箭头: 右 36">
              <a:extLst>
                <a:ext uri="{FF2B5EF4-FFF2-40B4-BE49-F238E27FC236}">
                  <a16:creationId xmlns:a16="http://schemas.microsoft.com/office/drawing/2014/main" id="{23B90B4F-F8D4-4464-9A68-4B8C2988A445}"/>
                </a:ext>
              </a:extLst>
            </p:cNvPr>
            <p:cNvSpPr/>
            <p:nvPr/>
          </p:nvSpPr>
          <p:spPr>
            <a:xfrm>
              <a:off x="1477776" y="4683904"/>
              <a:ext cx="355108" cy="285756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矩形 39">
                  <a:extLst>
                    <a:ext uri="{FF2B5EF4-FFF2-40B4-BE49-F238E27FC236}">
                      <a16:creationId xmlns:a16="http://schemas.microsoft.com/office/drawing/2014/main" id="{C310D9EB-4FE7-4E39-B499-90C496D13A89}"/>
                    </a:ext>
                  </a:extLst>
                </p:cNvPr>
                <p:cNvSpPr/>
                <p:nvPr/>
              </p:nvSpPr>
              <p:spPr>
                <a:xfrm>
                  <a:off x="863060" y="5229625"/>
                  <a:ext cx="642163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zh-CN" altLang="en-US" sz="2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zh-CN" altLang="en-US" sz="28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𝑦</m:t>
                            </m:r>
                          </m:e>
                          <m:sub>
                            <m:r>
                              <a:rPr kumimoji="0" lang="en-US" altLang="zh-CN" sz="2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𝑛</m:t>
                            </m:r>
                          </m:sub>
                        </m:sSub>
                      </m:oMath>
                    </m:oMathPara>
                  </a14:m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40" name="矩形 39">
                  <a:extLst>
                    <a:ext uri="{FF2B5EF4-FFF2-40B4-BE49-F238E27FC236}">
                      <a16:creationId xmlns:a16="http://schemas.microsoft.com/office/drawing/2014/main" id="{C310D9EB-4FE7-4E39-B499-90C496D13A8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3060" y="5229625"/>
                  <a:ext cx="642163" cy="523220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矩形 40">
                  <a:extLst>
                    <a:ext uri="{FF2B5EF4-FFF2-40B4-BE49-F238E27FC236}">
                      <a16:creationId xmlns:a16="http://schemas.microsoft.com/office/drawing/2014/main" id="{D50886FD-D740-499D-9864-270667DF009E}"/>
                    </a:ext>
                  </a:extLst>
                </p:cNvPr>
                <p:cNvSpPr/>
                <p:nvPr/>
              </p:nvSpPr>
              <p:spPr>
                <a:xfrm>
                  <a:off x="3215456" y="3632022"/>
                  <a:ext cx="642163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zh-CN" altLang="en-US" sz="2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kumimoji="0" lang="zh-CN" altLang="en-US" sz="28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</m:ctrlPr>
                              </m:accPr>
                              <m:e>
                                <m:r>
                                  <a:rPr kumimoji="0" lang="en-US" altLang="zh-CN" sz="28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kumimoji="0" lang="en-US" altLang="zh-CN" sz="2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𝑛</m:t>
                            </m:r>
                          </m:sub>
                        </m:sSub>
                      </m:oMath>
                    </m:oMathPara>
                  </a14:m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41" name="矩形 40">
                  <a:extLst>
                    <a:ext uri="{FF2B5EF4-FFF2-40B4-BE49-F238E27FC236}">
                      <a16:creationId xmlns:a16="http://schemas.microsoft.com/office/drawing/2014/main" id="{D50886FD-D740-499D-9864-270667DF009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15456" y="3632022"/>
                  <a:ext cx="642163" cy="523220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矩形 41">
                  <a:extLst>
                    <a:ext uri="{FF2B5EF4-FFF2-40B4-BE49-F238E27FC236}">
                      <a16:creationId xmlns:a16="http://schemas.microsoft.com/office/drawing/2014/main" id="{1E0FBF0E-DDFE-4F5D-A77A-00D656B762DC}"/>
                    </a:ext>
                  </a:extLst>
                </p:cNvPr>
                <p:cNvSpPr/>
                <p:nvPr/>
              </p:nvSpPr>
              <p:spPr>
                <a:xfrm>
                  <a:off x="4831799" y="3521766"/>
                  <a:ext cx="1032206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"/>
                            <m:ctrlPr>
                              <a:rPr kumimoji="0" lang="zh-CN" altLang="en-US" sz="28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</m:ctrlPr>
                          </m:dPr>
                          <m:e>
                            <m:r>
                              <a:rPr kumimoji="0" lang="zh-CN" altLang="en-US" sz="2800" b="0" i="0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ℋ</m:t>
                            </m:r>
                            <m:r>
                              <a:rPr kumimoji="0" lang="zh-CN" altLang="en-US" sz="2800" b="0" i="0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(∙</m:t>
                            </m:r>
                          </m:e>
                        </m:d>
                      </m:oMath>
                    </m:oMathPara>
                  </a14:m>
                  <a:endPara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42" name="矩形 41">
                  <a:extLst>
                    <a:ext uri="{FF2B5EF4-FFF2-40B4-BE49-F238E27FC236}">
                      <a16:creationId xmlns:a16="http://schemas.microsoft.com/office/drawing/2014/main" id="{1E0FBF0E-DDFE-4F5D-A77A-00D656B762D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31799" y="3521766"/>
                  <a:ext cx="1032206" cy="52322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670FF6BF-C21D-4B78-A598-59509F86C935}"/>
                </a:ext>
              </a:extLst>
            </p:cNvPr>
            <p:cNvSpPr txBox="1"/>
            <p:nvPr/>
          </p:nvSpPr>
          <p:spPr>
            <a:xfrm>
              <a:off x="4272378" y="2850650"/>
              <a:ext cx="144016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分类器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模型参数空间</a:t>
              </a:r>
            </a:p>
          </p:txBody>
        </p: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812DC32A-E989-450A-A6C2-D45E7011B776}"/>
                </a:ext>
              </a:extLst>
            </p:cNvPr>
            <p:cNvCxnSpPr/>
            <p:nvPr/>
          </p:nvCxnSpPr>
          <p:spPr>
            <a:xfrm>
              <a:off x="1631504" y="2564904"/>
              <a:ext cx="2376264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606E1C3F-29CD-41C2-95F8-C597E5680E8D}"/>
                </a:ext>
              </a:extLst>
            </p:cNvPr>
            <p:cNvCxnSpPr>
              <a:cxnSpLocks/>
            </p:cNvCxnSpPr>
            <p:nvPr/>
          </p:nvCxnSpPr>
          <p:spPr>
            <a:xfrm>
              <a:off x="1631504" y="2585120"/>
              <a:ext cx="0" cy="3580184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F0810B2B-EF66-4A84-8F31-BD51795B7DE0}"/>
                </a:ext>
              </a:extLst>
            </p:cNvPr>
            <p:cNvCxnSpPr>
              <a:cxnSpLocks/>
            </p:cNvCxnSpPr>
            <p:nvPr/>
          </p:nvCxnSpPr>
          <p:spPr>
            <a:xfrm>
              <a:off x="5951984" y="4372043"/>
              <a:ext cx="0" cy="1872208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C3D831B2-8A42-4E26-90A0-58B15D5B2EE3}"/>
                </a:ext>
              </a:extLst>
            </p:cNvPr>
            <p:cNvCxnSpPr>
              <a:cxnSpLocks/>
            </p:cNvCxnSpPr>
            <p:nvPr/>
          </p:nvCxnSpPr>
          <p:spPr>
            <a:xfrm>
              <a:off x="3935760" y="2575750"/>
              <a:ext cx="0" cy="1872208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CFEA79EC-1962-42FA-BAF7-B7B2178C7C1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45658" y="4338948"/>
              <a:ext cx="2006326" cy="13113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73519E2B-1494-4995-A0FD-04BF59C41DB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31505" y="6165304"/>
              <a:ext cx="4320479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9D2600CC-DBCF-4FD4-819E-798B7F5A22B7}"/>
                    </a:ext>
                  </a:extLst>
                </p:cNvPr>
                <p:cNvSpPr/>
                <p:nvPr/>
              </p:nvSpPr>
              <p:spPr>
                <a:xfrm>
                  <a:off x="3804143" y="4241012"/>
                  <a:ext cx="618696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zh-CN" altLang="en-US" sz="2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𝓐</m:t>
                        </m:r>
                      </m:oMath>
                    </m:oMathPara>
                  </a14:m>
                  <a:endParaRPr kumimoji="0" lang="zh-CN" alt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9D2600CC-DBCF-4FD4-819E-798B7F5A22B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04143" y="4241012"/>
                  <a:ext cx="618696" cy="523220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矩形 50">
                  <a:extLst>
                    <a:ext uri="{FF2B5EF4-FFF2-40B4-BE49-F238E27FC236}">
                      <a16:creationId xmlns:a16="http://schemas.microsoft.com/office/drawing/2014/main" id="{FA863134-CF01-4D98-827E-6DABF47B7349}"/>
                    </a:ext>
                  </a:extLst>
                </p:cNvPr>
                <p:cNvSpPr/>
                <p:nvPr/>
              </p:nvSpPr>
              <p:spPr>
                <a:xfrm>
                  <a:off x="907906" y="5748736"/>
                  <a:ext cx="491738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zh-CN" sz="2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CDA56F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𝒇</m:t>
                        </m:r>
                      </m:oMath>
                    </m:oMathPara>
                  </a14:m>
                  <a:endParaRPr kumimoji="0" lang="zh-CN" alt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CDA56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51" name="矩形 50">
                  <a:extLst>
                    <a:ext uri="{FF2B5EF4-FFF2-40B4-BE49-F238E27FC236}">
                      <a16:creationId xmlns:a16="http://schemas.microsoft.com/office/drawing/2014/main" id="{FA863134-CF01-4D98-827E-6DABF47B734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7906" y="5748736"/>
                  <a:ext cx="491738" cy="523220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2" name="矩形 51">
                  <a:extLst>
                    <a:ext uri="{FF2B5EF4-FFF2-40B4-BE49-F238E27FC236}">
                      <a16:creationId xmlns:a16="http://schemas.microsoft.com/office/drawing/2014/main" id="{6C219F9F-99CF-4766-AE77-09A169218A2F}"/>
                    </a:ext>
                  </a:extLst>
                </p:cNvPr>
                <p:cNvSpPr/>
                <p:nvPr/>
              </p:nvSpPr>
              <p:spPr>
                <a:xfrm>
                  <a:off x="3037345" y="3113629"/>
                  <a:ext cx="527709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zh-CN" sz="2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EFA28F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𝒈</m:t>
                        </m:r>
                      </m:oMath>
                    </m:oMathPara>
                  </a14:m>
                  <a:endParaRPr kumimoji="0" lang="zh-CN" alt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EFA28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52" name="矩形 51">
                  <a:extLst>
                    <a:ext uri="{FF2B5EF4-FFF2-40B4-BE49-F238E27FC236}">
                      <a16:creationId xmlns:a16="http://schemas.microsoft.com/office/drawing/2014/main" id="{6C219F9F-99CF-4766-AE77-09A169218A2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37345" y="3113629"/>
                  <a:ext cx="527709" cy="523220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C7A6D07D-F0B9-43E2-A26A-2C861140E90D}"/>
              </a:ext>
            </a:extLst>
          </p:cNvPr>
          <p:cNvGrpSpPr/>
          <p:nvPr/>
        </p:nvGrpSpPr>
        <p:grpSpPr>
          <a:xfrm>
            <a:off x="8968623" y="1393599"/>
            <a:ext cx="1844104" cy="2982651"/>
            <a:chOff x="7110264" y="1389387"/>
            <a:chExt cx="1844104" cy="2982651"/>
          </a:xfrm>
        </p:grpSpPr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8427CE19-F46E-4AB3-B3C4-F0BA5B2D3236}"/>
                </a:ext>
              </a:extLst>
            </p:cNvPr>
            <p:cNvSpPr/>
            <p:nvPr/>
          </p:nvSpPr>
          <p:spPr>
            <a:xfrm>
              <a:off x="7110264" y="3033988"/>
              <a:ext cx="1844104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FF954AC4-17E6-4657-A8B3-677FDC0937D5}"/>
                </a:ext>
              </a:extLst>
            </p:cNvPr>
            <p:cNvSpPr/>
            <p:nvPr/>
          </p:nvSpPr>
          <p:spPr>
            <a:xfrm>
              <a:off x="7110264" y="1389387"/>
              <a:ext cx="1844104" cy="1104671"/>
            </a:xfrm>
            <a:prstGeom prst="rect">
              <a:avLst/>
            </a:prstGeom>
            <a:solidFill>
              <a:srgbClr val="8EA7E6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4B2773F4-4637-4B03-8AE8-1A19271D5E4C}"/>
                </a:ext>
              </a:extLst>
            </p:cNvPr>
            <p:cNvSpPr txBox="1"/>
            <p:nvPr/>
          </p:nvSpPr>
          <p:spPr>
            <a:xfrm>
              <a:off x="7298184" y="1481890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输入图像</a:t>
              </a: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5A7871CD-15DE-4E52-81BA-14FC7DDC0E40}"/>
                </a:ext>
              </a:extLst>
            </p:cNvPr>
            <p:cNvSpPr txBox="1"/>
            <p:nvPr/>
          </p:nvSpPr>
          <p:spPr>
            <a:xfrm>
              <a:off x="7286197" y="1944895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特征表达</a:t>
              </a:r>
            </a:p>
          </p:txBody>
        </p:sp>
        <p:cxnSp>
          <p:nvCxnSpPr>
            <p:cNvPr id="59" name="直接连接符 58">
              <a:extLst>
                <a:ext uri="{FF2B5EF4-FFF2-40B4-BE49-F238E27FC236}">
                  <a16:creationId xmlns:a16="http://schemas.microsoft.com/office/drawing/2014/main" id="{3A085CD2-9E06-4CFC-A9F8-CBFE99F05F09}"/>
                </a:ext>
              </a:extLst>
            </p:cNvPr>
            <p:cNvCxnSpPr>
              <a:cxnSpLocks/>
              <a:stCxn id="56" idx="1"/>
              <a:endCxn id="56" idx="3"/>
            </p:cNvCxnSpPr>
            <p:nvPr/>
          </p:nvCxnSpPr>
          <p:spPr>
            <a:xfrm>
              <a:off x="7110264" y="1895381"/>
              <a:ext cx="1844104" cy="0"/>
            </a:xfrm>
            <a:prstGeom prst="line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箭头: 右 59">
              <a:extLst>
                <a:ext uri="{FF2B5EF4-FFF2-40B4-BE49-F238E27FC236}">
                  <a16:creationId xmlns:a16="http://schemas.microsoft.com/office/drawing/2014/main" id="{C9534C68-8172-42C4-A8AD-AAF3E8FA15F8}"/>
                </a:ext>
              </a:extLst>
            </p:cNvPr>
            <p:cNvSpPr/>
            <p:nvPr/>
          </p:nvSpPr>
          <p:spPr>
            <a:xfrm rot="5400000">
              <a:off x="7801483" y="2485282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3C1459D8-B1F9-4990-88B1-E27F8165BC10}"/>
                </a:ext>
              </a:extLst>
            </p:cNvPr>
            <p:cNvSpPr/>
            <p:nvPr/>
          </p:nvSpPr>
          <p:spPr>
            <a:xfrm>
              <a:off x="7110264" y="3938389"/>
              <a:ext cx="1844104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A04B77AB-861E-446A-8F54-C9FBEA8EC767}"/>
                </a:ext>
              </a:extLst>
            </p:cNvPr>
            <p:cNvSpPr txBox="1"/>
            <p:nvPr/>
          </p:nvSpPr>
          <p:spPr>
            <a:xfrm>
              <a:off x="7168220" y="3004092"/>
              <a:ext cx="17281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分类器模型</a:t>
              </a:r>
            </a:p>
          </p:txBody>
        </p: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4C7EF095-E218-450D-A407-D653B7B0BAD1}"/>
                </a:ext>
              </a:extLst>
            </p:cNvPr>
            <p:cNvSpPr txBox="1"/>
            <p:nvPr/>
          </p:nvSpPr>
          <p:spPr>
            <a:xfrm>
              <a:off x="7318353" y="3910373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预测结果</a:t>
              </a:r>
            </a:p>
          </p:txBody>
        </p:sp>
        <p:sp>
          <p:nvSpPr>
            <p:cNvPr id="68" name="箭头: 右 67">
              <a:extLst>
                <a:ext uri="{FF2B5EF4-FFF2-40B4-BE49-F238E27FC236}">
                  <a16:creationId xmlns:a16="http://schemas.microsoft.com/office/drawing/2014/main" id="{B876BC5A-D3FC-44A4-A8AF-8B4F50579548}"/>
                </a:ext>
              </a:extLst>
            </p:cNvPr>
            <p:cNvSpPr/>
            <p:nvPr/>
          </p:nvSpPr>
          <p:spPr>
            <a:xfrm rot="5400000">
              <a:off x="7836186" y="3437399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</p:grpSp>
      <p:pic>
        <p:nvPicPr>
          <p:cNvPr id="70" name="图片 69">
            <a:extLst>
              <a:ext uri="{FF2B5EF4-FFF2-40B4-BE49-F238E27FC236}">
                <a16:creationId xmlns:a16="http://schemas.microsoft.com/office/drawing/2014/main" id="{33D8D00F-B7AF-4705-9F00-4EC13D9931E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197097" y="1017769"/>
            <a:ext cx="661902" cy="694086"/>
          </a:xfrm>
          <a:prstGeom prst="rect">
            <a:avLst/>
          </a:prstGeom>
        </p:spPr>
      </p:pic>
      <p:grpSp>
        <p:nvGrpSpPr>
          <p:cNvPr id="71" name="Group 2">
            <a:extLst>
              <a:ext uri="{FF2B5EF4-FFF2-40B4-BE49-F238E27FC236}">
                <a16:creationId xmlns:a16="http://schemas.microsoft.com/office/drawing/2014/main" id="{F13F9D28-59DD-45F5-A4A2-B3F81D1F5925}"/>
              </a:ext>
            </a:extLst>
          </p:cNvPr>
          <p:cNvGrpSpPr>
            <a:grpSpLocks/>
          </p:cNvGrpSpPr>
          <p:nvPr/>
        </p:nvGrpSpPr>
        <p:grpSpPr bwMode="auto">
          <a:xfrm>
            <a:off x="11251784" y="1824542"/>
            <a:ext cx="555625" cy="1000125"/>
            <a:chOff x="2532" y="1542"/>
            <a:chExt cx="184" cy="332"/>
          </a:xfrm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97BE8C2C-0B2E-4893-8192-73FC4ACC45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32" y="1542"/>
              <a:ext cx="184" cy="332"/>
            </a:xfrm>
            <a:prstGeom prst="bracketPair">
              <a:avLst>
                <a:gd name="adj" fmla="val 16667"/>
              </a:avLst>
            </a:prstGeom>
            <a:noFill/>
            <a:ln w="19050">
              <a:solidFill>
                <a:srgbClr val="0000CC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73" name="Line 4">
              <a:extLst>
                <a:ext uri="{FF2B5EF4-FFF2-40B4-BE49-F238E27FC236}">
                  <a16:creationId xmlns:a16="http://schemas.microsoft.com/office/drawing/2014/main" id="{FEBB4123-4C31-4451-B448-90C14BE9E08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67" y="1607"/>
              <a:ext cx="119" cy="1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74" name="Line 5">
              <a:extLst>
                <a:ext uri="{FF2B5EF4-FFF2-40B4-BE49-F238E27FC236}">
                  <a16:creationId xmlns:a16="http://schemas.microsoft.com/office/drawing/2014/main" id="{E3075A0A-9234-427C-93EA-A26CDA78651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67" y="1655"/>
              <a:ext cx="119" cy="1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75" name="Line 6">
              <a:extLst>
                <a:ext uri="{FF2B5EF4-FFF2-40B4-BE49-F238E27FC236}">
                  <a16:creationId xmlns:a16="http://schemas.microsoft.com/office/drawing/2014/main" id="{F5965C6F-DD46-46D0-A134-71970EF6DF4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68" y="1703"/>
              <a:ext cx="119" cy="1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76" name="Line 7">
              <a:extLst>
                <a:ext uri="{FF2B5EF4-FFF2-40B4-BE49-F238E27FC236}">
                  <a16:creationId xmlns:a16="http://schemas.microsoft.com/office/drawing/2014/main" id="{891EB32A-8D6E-4D81-B134-27F34A3A8D8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68" y="1751"/>
              <a:ext cx="119" cy="1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77" name="Line 8">
              <a:extLst>
                <a:ext uri="{FF2B5EF4-FFF2-40B4-BE49-F238E27FC236}">
                  <a16:creationId xmlns:a16="http://schemas.microsoft.com/office/drawing/2014/main" id="{2F7CA856-BA4A-4C82-86F6-DB3663A144F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67" y="1803"/>
              <a:ext cx="119" cy="1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</p:grpSp>
      <p:sp>
        <p:nvSpPr>
          <p:cNvPr id="79" name="TextBox 20">
            <a:extLst>
              <a:ext uri="{FF2B5EF4-FFF2-40B4-BE49-F238E27FC236}">
                <a16:creationId xmlns:a16="http://schemas.microsoft.com/office/drawing/2014/main" id="{A6977DDE-18E9-477B-8D47-B30725379F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79445" y="824128"/>
            <a:ext cx="2422458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测试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(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Testing)</a:t>
            </a:r>
          </a:p>
        </p:txBody>
      </p:sp>
      <p:sp>
        <p:nvSpPr>
          <p:cNvPr id="80" name="TextBox 20">
            <a:extLst>
              <a:ext uri="{FF2B5EF4-FFF2-40B4-BE49-F238E27FC236}">
                <a16:creationId xmlns:a16="http://schemas.microsoft.com/office/drawing/2014/main" id="{85CBBA57-C836-4D2E-8D75-763E45E6FF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0555" y="856652"/>
            <a:ext cx="282672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训练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(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Training)</a:t>
            </a:r>
          </a:p>
        </p:txBody>
      </p:sp>
      <p:sp>
        <p:nvSpPr>
          <p:cNvPr id="2" name="箭头: 右 1">
            <a:extLst>
              <a:ext uri="{FF2B5EF4-FFF2-40B4-BE49-F238E27FC236}">
                <a16:creationId xmlns:a16="http://schemas.microsoft.com/office/drawing/2014/main" id="{BD6676A1-13A0-480C-81CE-E9AD792B9507}"/>
              </a:ext>
            </a:extLst>
          </p:cNvPr>
          <p:cNvSpPr/>
          <p:nvPr/>
        </p:nvSpPr>
        <p:spPr>
          <a:xfrm rot="10800000">
            <a:off x="6019755" y="3533030"/>
            <a:ext cx="2080945" cy="641176"/>
          </a:xfrm>
          <a:prstGeom prst="rightArrow">
            <a:avLst/>
          </a:prstGeom>
          <a:solidFill>
            <a:srgbClr val="0070C0"/>
          </a:solidFill>
        </p:spPr>
        <p:txBody>
          <a:bodyPr wrap="square" rtlCol="0" anchor="ctr">
            <a:spAutoFit/>
          </a:bodyPr>
          <a:lstStyle/>
          <a:p>
            <a:pPr algn="ctr"/>
            <a:endParaRPr lang="zh-CN" altLang="en-US" sz="2400" kern="100" dirty="0"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8" name="矩形 77">
                <a:extLst>
                  <a:ext uri="{FF2B5EF4-FFF2-40B4-BE49-F238E27FC236}">
                    <a16:creationId xmlns:a16="http://schemas.microsoft.com/office/drawing/2014/main" id="{7B75867F-AD3F-4B4B-9A45-6DB8A14619AA}"/>
                  </a:ext>
                </a:extLst>
              </p:cNvPr>
              <p:cNvSpPr/>
              <p:nvPr/>
            </p:nvSpPr>
            <p:spPr>
              <a:xfrm>
                <a:off x="10958846" y="3845771"/>
                <a:ext cx="1156599" cy="5232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zh-CN" altLang="en-US" sz="2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zh-CN" altLang="en-US" sz="28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78" name="矩形 77">
                <a:extLst>
                  <a:ext uri="{FF2B5EF4-FFF2-40B4-BE49-F238E27FC236}">
                    <a16:creationId xmlns:a16="http://schemas.microsoft.com/office/drawing/2014/main" id="{7B75867F-AD3F-4B4B-9A45-6DB8A14619A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58846" y="3845771"/>
                <a:ext cx="1156599" cy="52322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46123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2.1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感知器模型参数空间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51FDFF02-FD8C-462D-B064-B2779C3BFD21}"/>
              </a:ext>
            </a:extLst>
          </p:cNvPr>
          <p:cNvGrpSpPr/>
          <p:nvPr/>
        </p:nvGrpSpPr>
        <p:grpSpPr>
          <a:xfrm>
            <a:off x="422634" y="1387555"/>
            <a:ext cx="5184576" cy="5048985"/>
            <a:chOff x="767408" y="1222971"/>
            <a:chExt cx="5184576" cy="5048985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C6390B23-D1C3-4D18-904C-58120BEBF2FE}"/>
                </a:ext>
              </a:extLst>
            </p:cNvPr>
            <p:cNvSpPr/>
            <p:nvPr/>
          </p:nvSpPr>
          <p:spPr>
            <a:xfrm>
              <a:off x="4272378" y="2779777"/>
              <a:ext cx="1440160" cy="1319431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5D65C668-D690-4047-907F-A3A61BBC8148}"/>
                </a:ext>
              </a:extLst>
            </p:cNvPr>
            <p:cNvSpPr/>
            <p:nvPr/>
          </p:nvSpPr>
          <p:spPr>
            <a:xfrm>
              <a:off x="4272378" y="4607376"/>
              <a:ext cx="1440161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4FEEC0EC-5F44-44ED-837D-21EA3ACC1CED}"/>
                </a:ext>
              </a:extLst>
            </p:cNvPr>
            <p:cNvSpPr/>
            <p:nvPr/>
          </p:nvSpPr>
          <p:spPr>
            <a:xfrm>
              <a:off x="1832965" y="5590184"/>
              <a:ext cx="1844104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F137176E-4866-4D69-814B-7AC2EC73A33C}"/>
                </a:ext>
              </a:extLst>
            </p:cNvPr>
            <p:cNvSpPr/>
            <p:nvPr/>
          </p:nvSpPr>
          <p:spPr>
            <a:xfrm>
              <a:off x="1832965" y="4607376"/>
              <a:ext cx="1844104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C85BCAC5-1C79-4126-ACFD-6D68C5B5B465}"/>
                </a:ext>
              </a:extLst>
            </p:cNvPr>
            <p:cNvSpPr/>
            <p:nvPr/>
          </p:nvSpPr>
          <p:spPr>
            <a:xfrm>
              <a:off x="1832965" y="3721593"/>
              <a:ext cx="1844104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9AD1EB42-BA5E-49A4-BCF3-6A92AF611C8A}"/>
                </a:ext>
              </a:extLst>
            </p:cNvPr>
            <p:cNvSpPr/>
            <p:nvPr/>
          </p:nvSpPr>
          <p:spPr>
            <a:xfrm>
              <a:off x="1832965" y="2815313"/>
              <a:ext cx="1844104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D81E4E2F-10BB-438C-9755-B9DF1A797472}"/>
                </a:ext>
              </a:extLst>
            </p:cNvPr>
            <p:cNvSpPr/>
            <p:nvPr/>
          </p:nvSpPr>
          <p:spPr>
            <a:xfrm>
              <a:off x="767408" y="3867234"/>
              <a:ext cx="688243" cy="1908000"/>
            </a:xfrm>
            <a:prstGeom prst="rect">
              <a:avLst/>
            </a:prstGeom>
            <a:solidFill>
              <a:srgbClr val="BB853D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8FCFFFAC-3AAA-4635-96FC-89FEA11BC886}"/>
                </a:ext>
              </a:extLst>
            </p:cNvPr>
            <p:cNvSpPr/>
            <p:nvPr/>
          </p:nvSpPr>
          <p:spPr>
            <a:xfrm>
              <a:off x="1832965" y="1222971"/>
              <a:ext cx="1844104" cy="1104671"/>
            </a:xfrm>
            <a:prstGeom prst="rect">
              <a:avLst/>
            </a:prstGeom>
            <a:solidFill>
              <a:srgbClr val="8EA7E6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8E9DF723-00F8-43A7-94AB-652B1AB3A009}"/>
                </a:ext>
              </a:extLst>
            </p:cNvPr>
            <p:cNvSpPr txBox="1"/>
            <p:nvPr/>
          </p:nvSpPr>
          <p:spPr>
            <a:xfrm>
              <a:off x="2020885" y="1315474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输入图像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1B2BAC5-7840-4F49-88BD-4C633BFC4834}"/>
                </a:ext>
              </a:extLst>
            </p:cNvPr>
            <p:cNvSpPr txBox="1"/>
            <p:nvPr/>
          </p:nvSpPr>
          <p:spPr>
            <a:xfrm>
              <a:off x="2008898" y="1778479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特征表达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514B6FFD-C528-4296-946E-A13D2C97BF0B}"/>
                </a:ext>
              </a:extLst>
            </p:cNvPr>
            <p:cNvSpPr txBox="1"/>
            <p:nvPr/>
          </p:nvSpPr>
          <p:spPr>
            <a:xfrm>
              <a:off x="1890921" y="2787296"/>
              <a:ext cx="17281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分类器模型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B0CE6F89-7AC4-4F64-A9D8-1AAECC19B8E7}"/>
                </a:ext>
              </a:extLst>
            </p:cNvPr>
            <p:cNvSpPr txBox="1"/>
            <p:nvPr/>
          </p:nvSpPr>
          <p:spPr>
            <a:xfrm>
              <a:off x="2041054" y="3693577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预测结果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66136C00-12F8-4CEA-AE7F-BB73CB07EAAD}"/>
                </a:ext>
              </a:extLst>
            </p:cNvPr>
            <p:cNvSpPr txBox="1"/>
            <p:nvPr/>
          </p:nvSpPr>
          <p:spPr>
            <a:xfrm>
              <a:off x="2041054" y="4564049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损失函数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D904F893-F3FB-4274-B955-783DDFABC68E}"/>
                </a:ext>
              </a:extLst>
            </p:cNvPr>
            <p:cNvSpPr txBox="1"/>
            <p:nvPr/>
          </p:nvSpPr>
          <p:spPr>
            <a:xfrm>
              <a:off x="2069640" y="5565347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误差度量</a:t>
              </a:r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C960225-3468-4CB9-8181-33C54D2F27C3}"/>
                </a:ext>
              </a:extLst>
            </p:cNvPr>
            <p:cNvCxnSpPr>
              <a:cxnSpLocks/>
              <a:stCxn id="20" idx="1"/>
              <a:endCxn id="20" idx="3"/>
            </p:cNvCxnSpPr>
            <p:nvPr/>
          </p:nvCxnSpPr>
          <p:spPr>
            <a:xfrm>
              <a:off x="1832965" y="1728965"/>
              <a:ext cx="1844104" cy="0"/>
            </a:xfrm>
            <a:prstGeom prst="line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7FE4DA7E-6429-4752-A82E-A883E8A490F9}"/>
                </a:ext>
              </a:extLst>
            </p:cNvPr>
            <p:cNvSpPr txBox="1"/>
            <p:nvPr/>
          </p:nvSpPr>
          <p:spPr>
            <a:xfrm>
              <a:off x="4299523" y="4596680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参数优化</a:t>
              </a:r>
            </a:p>
          </p:txBody>
        </p:sp>
        <p:sp>
          <p:nvSpPr>
            <p:cNvPr id="29" name="箭头: 右 28">
              <a:extLst>
                <a:ext uri="{FF2B5EF4-FFF2-40B4-BE49-F238E27FC236}">
                  <a16:creationId xmlns:a16="http://schemas.microsoft.com/office/drawing/2014/main" id="{29C524AE-0914-4509-B393-F3DE294913BD}"/>
                </a:ext>
              </a:extLst>
            </p:cNvPr>
            <p:cNvSpPr/>
            <p:nvPr/>
          </p:nvSpPr>
          <p:spPr>
            <a:xfrm rot="5400000">
              <a:off x="2524184" y="2318866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0" name="箭头: 右 29">
              <a:extLst>
                <a:ext uri="{FF2B5EF4-FFF2-40B4-BE49-F238E27FC236}">
                  <a16:creationId xmlns:a16="http://schemas.microsoft.com/office/drawing/2014/main" id="{12396FDE-F8BA-4423-ACCE-DE3C7AFCA692}"/>
                </a:ext>
              </a:extLst>
            </p:cNvPr>
            <p:cNvSpPr/>
            <p:nvPr/>
          </p:nvSpPr>
          <p:spPr>
            <a:xfrm rot="5400000">
              <a:off x="2558887" y="3220603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1" name="箭头: 右 30">
              <a:extLst>
                <a:ext uri="{FF2B5EF4-FFF2-40B4-BE49-F238E27FC236}">
                  <a16:creationId xmlns:a16="http://schemas.microsoft.com/office/drawing/2014/main" id="{79E26FB9-88B0-4EEA-84DF-7D94026FE7ED}"/>
                </a:ext>
              </a:extLst>
            </p:cNvPr>
            <p:cNvSpPr/>
            <p:nvPr/>
          </p:nvSpPr>
          <p:spPr>
            <a:xfrm rot="5400000">
              <a:off x="2558887" y="4120460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2" name="箭头: 右 31">
              <a:extLst>
                <a:ext uri="{FF2B5EF4-FFF2-40B4-BE49-F238E27FC236}">
                  <a16:creationId xmlns:a16="http://schemas.microsoft.com/office/drawing/2014/main" id="{E8A971C8-3A60-4D3C-9B8A-7BA38F2E9856}"/>
                </a:ext>
              </a:extLst>
            </p:cNvPr>
            <p:cNvSpPr/>
            <p:nvPr/>
          </p:nvSpPr>
          <p:spPr>
            <a:xfrm rot="5400000">
              <a:off x="2558886" y="5051580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3" name="箭头: 直角上 32">
              <a:extLst>
                <a:ext uri="{FF2B5EF4-FFF2-40B4-BE49-F238E27FC236}">
                  <a16:creationId xmlns:a16="http://schemas.microsoft.com/office/drawing/2014/main" id="{48474EA9-1ABB-4639-9E07-9C03C1A1A80B}"/>
                </a:ext>
              </a:extLst>
            </p:cNvPr>
            <p:cNvSpPr/>
            <p:nvPr/>
          </p:nvSpPr>
          <p:spPr>
            <a:xfrm>
              <a:off x="3677070" y="5048200"/>
              <a:ext cx="1477210" cy="886071"/>
            </a:xfrm>
            <a:prstGeom prst="bentUp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4" name="箭头: 右 33">
              <a:extLst>
                <a:ext uri="{FF2B5EF4-FFF2-40B4-BE49-F238E27FC236}">
                  <a16:creationId xmlns:a16="http://schemas.microsoft.com/office/drawing/2014/main" id="{575A94EC-F070-4E3C-98D6-CE9BB2882AB5}"/>
                </a:ext>
              </a:extLst>
            </p:cNvPr>
            <p:cNvSpPr/>
            <p:nvPr/>
          </p:nvSpPr>
          <p:spPr>
            <a:xfrm rot="16200000">
              <a:off x="4761625" y="4112668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5" name="箭头: 右 34">
              <a:extLst>
                <a:ext uri="{FF2B5EF4-FFF2-40B4-BE49-F238E27FC236}">
                  <a16:creationId xmlns:a16="http://schemas.microsoft.com/office/drawing/2014/main" id="{7423EDA0-BECA-4A0C-B9CC-28AB7A4E6A2A}"/>
                </a:ext>
              </a:extLst>
            </p:cNvPr>
            <p:cNvSpPr/>
            <p:nvPr/>
          </p:nvSpPr>
          <p:spPr>
            <a:xfrm rot="10800000">
              <a:off x="3729227" y="2898249"/>
              <a:ext cx="504102" cy="322696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C93E98F2-A2F9-4480-8604-62BA9D070362}"/>
                </a:ext>
              </a:extLst>
            </p:cNvPr>
            <p:cNvSpPr txBox="1"/>
            <p:nvPr/>
          </p:nvSpPr>
          <p:spPr>
            <a:xfrm>
              <a:off x="879910" y="3950350"/>
              <a:ext cx="57566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真实结果</a:t>
              </a:r>
            </a:p>
          </p:txBody>
        </p:sp>
        <p:sp>
          <p:nvSpPr>
            <p:cNvPr id="37" name="箭头: 右 36">
              <a:extLst>
                <a:ext uri="{FF2B5EF4-FFF2-40B4-BE49-F238E27FC236}">
                  <a16:creationId xmlns:a16="http://schemas.microsoft.com/office/drawing/2014/main" id="{23B90B4F-F8D4-4464-9A68-4B8C2988A445}"/>
                </a:ext>
              </a:extLst>
            </p:cNvPr>
            <p:cNvSpPr/>
            <p:nvPr/>
          </p:nvSpPr>
          <p:spPr>
            <a:xfrm>
              <a:off x="1477776" y="4683904"/>
              <a:ext cx="355108" cy="285756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矩形 39">
                  <a:extLst>
                    <a:ext uri="{FF2B5EF4-FFF2-40B4-BE49-F238E27FC236}">
                      <a16:creationId xmlns:a16="http://schemas.microsoft.com/office/drawing/2014/main" id="{C310D9EB-4FE7-4E39-B499-90C496D13A89}"/>
                    </a:ext>
                  </a:extLst>
                </p:cNvPr>
                <p:cNvSpPr/>
                <p:nvPr/>
              </p:nvSpPr>
              <p:spPr>
                <a:xfrm>
                  <a:off x="863060" y="5229625"/>
                  <a:ext cx="642163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zh-CN" altLang="en-US" sz="2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zh-CN" altLang="en-US" sz="28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𝑦</m:t>
                            </m:r>
                          </m:e>
                          <m:sub>
                            <m:r>
                              <a:rPr kumimoji="0" lang="en-US" altLang="zh-CN" sz="2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𝑛</m:t>
                            </m:r>
                          </m:sub>
                        </m:sSub>
                      </m:oMath>
                    </m:oMathPara>
                  </a14:m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40" name="矩形 39">
                  <a:extLst>
                    <a:ext uri="{FF2B5EF4-FFF2-40B4-BE49-F238E27FC236}">
                      <a16:creationId xmlns:a16="http://schemas.microsoft.com/office/drawing/2014/main" id="{C310D9EB-4FE7-4E39-B499-90C496D13A8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3060" y="5229625"/>
                  <a:ext cx="642163" cy="523220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矩形 40">
                  <a:extLst>
                    <a:ext uri="{FF2B5EF4-FFF2-40B4-BE49-F238E27FC236}">
                      <a16:creationId xmlns:a16="http://schemas.microsoft.com/office/drawing/2014/main" id="{D50886FD-D740-499D-9864-270667DF009E}"/>
                    </a:ext>
                  </a:extLst>
                </p:cNvPr>
                <p:cNvSpPr/>
                <p:nvPr/>
              </p:nvSpPr>
              <p:spPr>
                <a:xfrm>
                  <a:off x="3215456" y="3632022"/>
                  <a:ext cx="642163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zh-CN" altLang="en-US" sz="2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kumimoji="0" lang="zh-CN" altLang="en-US" sz="28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</m:ctrlPr>
                              </m:accPr>
                              <m:e>
                                <m:r>
                                  <a:rPr kumimoji="0" lang="en-US" altLang="zh-CN" sz="28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kumimoji="0" lang="en-US" altLang="zh-CN" sz="2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𝑛</m:t>
                            </m:r>
                          </m:sub>
                        </m:sSub>
                      </m:oMath>
                    </m:oMathPara>
                  </a14:m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41" name="矩形 40">
                  <a:extLst>
                    <a:ext uri="{FF2B5EF4-FFF2-40B4-BE49-F238E27FC236}">
                      <a16:creationId xmlns:a16="http://schemas.microsoft.com/office/drawing/2014/main" id="{D50886FD-D740-499D-9864-270667DF009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15456" y="3632022"/>
                  <a:ext cx="642163" cy="523220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矩形 41">
                  <a:extLst>
                    <a:ext uri="{FF2B5EF4-FFF2-40B4-BE49-F238E27FC236}">
                      <a16:creationId xmlns:a16="http://schemas.microsoft.com/office/drawing/2014/main" id="{1E0FBF0E-DDFE-4F5D-A77A-00D656B762DC}"/>
                    </a:ext>
                  </a:extLst>
                </p:cNvPr>
                <p:cNvSpPr/>
                <p:nvPr/>
              </p:nvSpPr>
              <p:spPr>
                <a:xfrm>
                  <a:off x="4831799" y="3521766"/>
                  <a:ext cx="1032206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"/>
                            <m:ctrlPr>
                              <a:rPr kumimoji="0" lang="zh-CN" altLang="en-US" sz="28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</m:ctrlPr>
                          </m:dPr>
                          <m:e>
                            <m:r>
                              <a:rPr kumimoji="0" lang="zh-CN" altLang="en-US" sz="2800" b="0" i="0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ℋ</m:t>
                            </m:r>
                            <m:r>
                              <a:rPr kumimoji="0" lang="zh-CN" altLang="en-US" sz="2800" b="0" i="0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(∙</m:t>
                            </m:r>
                          </m:e>
                        </m:d>
                      </m:oMath>
                    </m:oMathPara>
                  </a14:m>
                  <a:endPara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42" name="矩形 41">
                  <a:extLst>
                    <a:ext uri="{FF2B5EF4-FFF2-40B4-BE49-F238E27FC236}">
                      <a16:creationId xmlns:a16="http://schemas.microsoft.com/office/drawing/2014/main" id="{1E0FBF0E-DDFE-4F5D-A77A-00D656B762D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31799" y="3521766"/>
                  <a:ext cx="1032206" cy="52322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670FF6BF-C21D-4B78-A598-59509F86C935}"/>
                </a:ext>
              </a:extLst>
            </p:cNvPr>
            <p:cNvSpPr txBox="1"/>
            <p:nvPr/>
          </p:nvSpPr>
          <p:spPr>
            <a:xfrm>
              <a:off x="4272378" y="2850650"/>
              <a:ext cx="144016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分类器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模型参数空间</a:t>
              </a:r>
            </a:p>
          </p:txBody>
        </p: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812DC32A-E989-450A-A6C2-D45E7011B776}"/>
                </a:ext>
              </a:extLst>
            </p:cNvPr>
            <p:cNvCxnSpPr/>
            <p:nvPr/>
          </p:nvCxnSpPr>
          <p:spPr>
            <a:xfrm>
              <a:off x="1631504" y="2564904"/>
              <a:ext cx="2376264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606E1C3F-29CD-41C2-95F8-C597E5680E8D}"/>
                </a:ext>
              </a:extLst>
            </p:cNvPr>
            <p:cNvCxnSpPr>
              <a:cxnSpLocks/>
            </p:cNvCxnSpPr>
            <p:nvPr/>
          </p:nvCxnSpPr>
          <p:spPr>
            <a:xfrm>
              <a:off x="1631504" y="2585120"/>
              <a:ext cx="0" cy="3580184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F0810B2B-EF66-4A84-8F31-BD51795B7DE0}"/>
                </a:ext>
              </a:extLst>
            </p:cNvPr>
            <p:cNvCxnSpPr>
              <a:cxnSpLocks/>
            </p:cNvCxnSpPr>
            <p:nvPr/>
          </p:nvCxnSpPr>
          <p:spPr>
            <a:xfrm>
              <a:off x="5951984" y="4372043"/>
              <a:ext cx="0" cy="1872208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C3D831B2-8A42-4E26-90A0-58B15D5B2EE3}"/>
                </a:ext>
              </a:extLst>
            </p:cNvPr>
            <p:cNvCxnSpPr>
              <a:cxnSpLocks/>
            </p:cNvCxnSpPr>
            <p:nvPr/>
          </p:nvCxnSpPr>
          <p:spPr>
            <a:xfrm>
              <a:off x="3935760" y="2575750"/>
              <a:ext cx="0" cy="1872208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CFEA79EC-1962-42FA-BAF7-B7B2178C7C1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45658" y="4338948"/>
              <a:ext cx="2006326" cy="13113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73519E2B-1494-4995-A0FD-04BF59C41DB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31505" y="6165304"/>
              <a:ext cx="4320479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9D2600CC-DBCF-4FD4-819E-798B7F5A22B7}"/>
                    </a:ext>
                  </a:extLst>
                </p:cNvPr>
                <p:cNvSpPr/>
                <p:nvPr/>
              </p:nvSpPr>
              <p:spPr>
                <a:xfrm>
                  <a:off x="3804143" y="4241012"/>
                  <a:ext cx="618696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zh-CN" altLang="en-US" sz="2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𝓐</m:t>
                        </m:r>
                      </m:oMath>
                    </m:oMathPara>
                  </a14:m>
                  <a:endParaRPr kumimoji="0" lang="zh-CN" alt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9D2600CC-DBCF-4FD4-819E-798B7F5A22B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04143" y="4241012"/>
                  <a:ext cx="618696" cy="523220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矩形 50">
                  <a:extLst>
                    <a:ext uri="{FF2B5EF4-FFF2-40B4-BE49-F238E27FC236}">
                      <a16:creationId xmlns:a16="http://schemas.microsoft.com/office/drawing/2014/main" id="{FA863134-CF01-4D98-827E-6DABF47B7349}"/>
                    </a:ext>
                  </a:extLst>
                </p:cNvPr>
                <p:cNvSpPr/>
                <p:nvPr/>
              </p:nvSpPr>
              <p:spPr>
                <a:xfrm>
                  <a:off x="907906" y="5748736"/>
                  <a:ext cx="491738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zh-CN" sz="2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CDA56F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𝒇</m:t>
                        </m:r>
                      </m:oMath>
                    </m:oMathPara>
                  </a14:m>
                  <a:endParaRPr kumimoji="0" lang="zh-CN" alt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CDA56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51" name="矩形 50">
                  <a:extLst>
                    <a:ext uri="{FF2B5EF4-FFF2-40B4-BE49-F238E27FC236}">
                      <a16:creationId xmlns:a16="http://schemas.microsoft.com/office/drawing/2014/main" id="{FA863134-CF01-4D98-827E-6DABF47B734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7906" y="5748736"/>
                  <a:ext cx="491738" cy="523220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2" name="矩形 51">
                  <a:extLst>
                    <a:ext uri="{FF2B5EF4-FFF2-40B4-BE49-F238E27FC236}">
                      <a16:creationId xmlns:a16="http://schemas.microsoft.com/office/drawing/2014/main" id="{6C219F9F-99CF-4766-AE77-09A169218A2F}"/>
                    </a:ext>
                  </a:extLst>
                </p:cNvPr>
                <p:cNvSpPr/>
                <p:nvPr/>
              </p:nvSpPr>
              <p:spPr>
                <a:xfrm>
                  <a:off x="3037345" y="3113629"/>
                  <a:ext cx="527709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zh-CN" sz="2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EFA28F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𝒈</m:t>
                        </m:r>
                      </m:oMath>
                    </m:oMathPara>
                  </a14:m>
                  <a:endParaRPr kumimoji="0" lang="zh-CN" alt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EFA28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52" name="矩形 51">
                  <a:extLst>
                    <a:ext uri="{FF2B5EF4-FFF2-40B4-BE49-F238E27FC236}">
                      <a16:creationId xmlns:a16="http://schemas.microsoft.com/office/drawing/2014/main" id="{6C219F9F-99CF-4766-AE77-09A169218A2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37345" y="3113629"/>
                  <a:ext cx="527709" cy="523220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80" name="TextBox 20">
            <a:extLst>
              <a:ext uri="{FF2B5EF4-FFF2-40B4-BE49-F238E27FC236}">
                <a16:creationId xmlns:a16="http://schemas.microsoft.com/office/drawing/2014/main" id="{85CBBA57-C836-4D2E-8D75-763E45E6FF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0555" y="856652"/>
            <a:ext cx="282672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训练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(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Training)</a:t>
            </a:r>
          </a:p>
        </p:txBody>
      </p:sp>
      <p:pic>
        <p:nvPicPr>
          <p:cNvPr id="81" name="图片 80">
            <a:extLst>
              <a:ext uri="{FF2B5EF4-FFF2-40B4-BE49-F238E27FC236}">
                <a16:creationId xmlns:a16="http://schemas.microsoft.com/office/drawing/2014/main" id="{0B05B4F6-8B9E-4D87-BEFF-10ECD9C9853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02414" y="1379872"/>
            <a:ext cx="5973462" cy="4558695"/>
          </a:xfrm>
          <a:prstGeom prst="rect">
            <a:avLst/>
          </a:prstGeom>
        </p:spPr>
      </p:pic>
      <p:sp>
        <p:nvSpPr>
          <p:cNvPr id="82" name="TextBox 20">
            <a:extLst>
              <a:ext uri="{FF2B5EF4-FFF2-40B4-BE49-F238E27FC236}">
                <a16:creationId xmlns:a16="http://schemas.microsoft.com/office/drawing/2014/main" id="{CB8BC771-7865-4C92-A394-0DA0DCDAB8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74777" y="864335"/>
            <a:ext cx="282672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训练数据集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3910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2.1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感知器模型参数空间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51FDFF02-FD8C-462D-B064-B2779C3BFD21}"/>
              </a:ext>
            </a:extLst>
          </p:cNvPr>
          <p:cNvGrpSpPr/>
          <p:nvPr/>
        </p:nvGrpSpPr>
        <p:grpSpPr>
          <a:xfrm>
            <a:off x="422634" y="1387555"/>
            <a:ext cx="5184576" cy="5048985"/>
            <a:chOff x="767408" y="1222971"/>
            <a:chExt cx="5184576" cy="5048985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C6390B23-D1C3-4D18-904C-58120BEBF2FE}"/>
                </a:ext>
              </a:extLst>
            </p:cNvPr>
            <p:cNvSpPr/>
            <p:nvPr/>
          </p:nvSpPr>
          <p:spPr>
            <a:xfrm>
              <a:off x="4272378" y="2779777"/>
              <a:ext cx="1440160" cy="1319431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5D65C668-D690-4047-907F-A3A61BBC8148}"/>
                </a:ext>
              </a:extLst>
            </p:cNvPr>
            <p:cNvSpPr/>
            <p:nvPr/>
          </p:nvSpPr>
          <p:spPr>
            <a:xfrm>
              <a:off x="4272378" y="4607376"/>
              <a:ext cx="1440161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4FEEC0EC-5F44-44ED-837D-21EA3ACC1CED}"/>
                </a:ext>
              </a:extLst>
            </p:cNvPr>
            <p:cNvSpPr/>
            <p:nvPr/>
          </p:nvSpPr>
          <p:spPr>
            <a:xfrm>
              <a:off x="1832965" y="5590184"/>
              <a:ext cx="1844104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F137176E-4866-4D69-814B-7AC2EC73A33C}"/>
                </a:ext>
              </a:extLst>
            </p:cNvPr>
            <p:cNvSpPr/>
            <p:nvPr/>
          </p:nvSpPr>
          <p:spPr>
            <a:xfrm>
              <a:off x="1832965" y="4607376"/>
              <a:ext cx="1844104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C85BCAC5-1C79-4126-ACFD-6D68C5B5B465}"/>
                </a:ext>
              </a:extLst>
            </p:cNvPr>
            <p:cNvSpPr/>
            <p:nvPr/>
          </p:nvSpPr>
          <p:spPr>
            <a:xfrm>
              <a:off x="1832965" y="3721593"/>
              <a:ext cx="1844104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9AD1EB42-BA5E-49A4-BCF3-6A92AF611C8A}"/>
                </a:ext>
              </a:extLst>
            </p:cNvPr>
            <p:cNvSpPr/>
            <p:nvPr/>
          </p:nvSpPr>
          <p:spPr>
            <a:xfrm>
              <a:off x="1832965" y="2815313"/>
              <a:ext cx="1844104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D81E4E2F-10BB-438C-9755-B9DF1A797472}"/>
                </a:ext>
              </a:extLst>
            </p:cNvPr>
            <p:cNvSpPr/>
            <p:nvPr/>
          </p:nvSpPr>
          <p:spPr>
            <a:xfrm>
              <a:off x="767408" y="3867234"/>
              <a:ext cx="688243" cy="1908000"/>
            </a:xfrm>
            <a:prstGeom prst="rect">
              <a:avLst/>
            </a:prstGeom>
            <a:solidFill>
              <a:srgbClr val="BB853D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8FCFFFAC-3AAA-4635-96FC-89FEA11BC886}"/>
                </a:ext>
              </a:extLst>
            </p:cNvPr>
            <p:cNvSpPr/>
            <p:nvPr/>
          </p:nvSpPr>
          <p:spPr>
            <a:xfrm>
              <a:off x="1832965" y="1222971"/>
              <a:ext cx="1844104" cy="1104671"/>
            </a:xfrm>
            <a:prstGeom prst="rect">
              <a:avLst/>
            </a:prstGeom>
            <a:solidFill>
              <a:srgbClr val="8EA7E6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8E9DF723-00F8-43A7-94AB-652B1AB3A009}"/>
                </a:ext>
              </a:extLst>
            </p:cNvPr>
            <p:cNvSpPr txBox="1"/>
            <p:nvPr/>
          </p:nvSpPr>
          <p:spPr>
            <a:xfrm>
              <a:off x="2020885" y="1315474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输入图像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1B2BAC5-7840-4F49-88BD-4C633BFC4834}"/>
                </a:ext>
              </a:extLst>
            </p:cNvPr>
            <p:cNvSpPr txBox="1"/>
            <p:nvPr/>
          </p:nvSpPr>
          <p:spPr>
            <a:xfrm>
              <a:off x="2008898" y="1778479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特征表达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514B6FFD-C528-4296-946E-A13D2C97BF0B}"/>
                </a:ext>
              </a:extLst>
            </p:cNvPr>
            <p:cNvSpPr txBox="1"/>
            <p:nvPr/>
          </p:nvSpPr>
          <p:spPr>
            <a:xfrm>
              <a:off x="1890921" y="2787296"/>
              <a:ext cx="17281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分类器模型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B0CE6F89-7AC4-4F64-A9D8-1AAECC19B8E7}"/>
                </a:ext>
              </a:extLst>
            </p:cNvPr>
            <p:cNvSpPr txBox="1"/>
            <p:nvPr/>
          </p:nvSpPr>
          <p:spPr>
            <a:xfrm>
              <a:off x="2041054" y="3693577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预测结果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66136C00-12F8-4CEA-AE7F-BB73CB07EAAD}"/>
                </a:ext>
              </a:extLst>
            </p:cNvPr>
            <p:cNvSpPr txBox="1"/>
            <p:nvPr/>
          </p:nvSpPr>
          <p:spPr>
            <a:xfrm>
              <a:off x="2041054" y="4564049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损失函数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D904F893-F3FB-4274-B955-783DDFABC68E}"/>
                </a:ext>
              </a:extLst>
            </p:cNvPr>
            <p:cNvSpPr txBox="1"/>
            <p:nvPr/>
          </p:nvSpPr>
          <p:spPr>
            <a:xfrm>
              <a:off x="2069640" y="5565347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误差度量</a:t>
              </a:r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C960225-3468-4CB9-8181-33C54D2F27C3}"/>
                </a:ext>
              </a:extLst>
            </p:cNvPr>
            <p:cNvCxnSpPr>
              <a:cxnSpLocks/>
              <a:stCxn id="20" idx="1"/>
              <a:endCxn id="20" idx="3"/>
            </p:cNvCxnSpPr>
            <p:nvPr/>
          </p:nvCxnSpPr>
          <p:spPr>
            <a:xfrm>
              <a:off x="1832965" y="1728965"/>
              <a:ext cx="1844104" cy="0"/>
            </a:xfrm>
            <a:prstGeom prst="line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7FE4DA7E-6429-4752-A82E-A883E8A490F9}"/>
                </a:ext>
              </a:extLst>
            </p:cNvPr>
            <p:cNvSpPr txBox="1"/>
            <p:nvPr/>
          </p:nvSpPr>
          <p:spPr>
            <a:xfrm>
              <a:off x="4299523" y="4596680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参数优化</a:t>
              </a:r>
            </a:p>
          </p:txBody>
        </p:sp>
        <p:sp>
          <p:nvSpPr>
            <p:cNvPr id="29" name="箭头: 右 28">
              <a:extLst>
                <a:ext uri="{FF2B5EF4-FFF2-40B4-BE49-F238E27FC236}">
                  <a16:creationId xmlns:a16="http://schemas.microsoft.com/office/drawing/2014/main" id="{29C524AE-0914-4509-B393-F3DE294913BD}"/>
                </a:ext>
              </a:extLst>
            </p:cNvPr>
            <p:cNvSpPr/>
            <p:nvPr/>
          </p:nvSpPr>
          <p:spPr>
            <a:xfrm rot="5400000">
              <a:off x="2524184" y="2318866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0" name="箭头: 右 29">
              <a:extLst>
                <a:ext uri="{FF2B5EF4-FFF2-40B4-BE49-F238E27FC236}">
                  <a16:creationId xmlns:a16="http://schemas.microsoft.com/office/drawing/2014/main" id="{12396FDE-F8BA-4423-ACCE-DE3C7AFCA692}"/>
                </a:ext>
              </a:extLst>
            </p:cNvPr>
            <p:cNvSpPr/>
            <p:nvPr/>
          </p:nvSpPr>
          <p:spPr>
            <a:xfrm rot="5400000">
              <a:off x="2558887" y="3220603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1" name="箭头: 右 30">
              <a:extLst>
                <a:ext uri="{FF2B5EF4-FFF2-40B4-BE49-F238E27FC236}">
                  <a16:creationId xmlns:a16="http://schemas.microsoft.com/office/drawing/2014/main" id="{79E26FB9-88B0-4EEA-84DF-7D94026FE7ED}"/>
                </a:ext>
              </a:extLst>
            </p:cNvPr>
            <p:cNvSpPr/>
            <p:nvPr/>
          </p:nvSpPr>
          <p:spPr>
            <a:xfrm rot="5400000">
              <a:off x="2558887" y="4120460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2" name="箭头: 右 31">
              <a:extLst>
                <a:ext uri="{FF2B5EF4-FFF2-40B4-BE49-F238E27FC236}">
                  <a16:creationId xmlns:a16="http://schemas.microsoft.com/office/drawing/2014/main" id="{E8A971C8-3A60-4D3C-9B8A-7BA38F2E9856}"/>
                </a:ext>
              </a:extLst>
            </p:cNvPr>
            <p:cNvSpPr/>
            <p:nvPr/>
          </p:nvSpPr>
          <p:spPr>
            <a:xfrm rot="5400000">
              <a:off x="2558886" y="5051580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3" name="箭头: 直角上 32">
              <a:extLst>
                <a:ext uri="{FF2B5EF4-FFF2-40B4-BE49-F238E27FC236}">
                  <a16:creationId xmlns:a16="http://schemas.microsoft.com/office/drawing/2014/main" id="{48474EA9-1ABB-4639-9E07-9C03C1A1A80B}"/>
                </a:ext>
              </a:extLst>
            </p:cNvPr>
            <p:cNvSpPr/>
            <p:nvPr/>
          </p:nvSpPr>
          <p:spPr>
            <a:xfrm>
              <a:off x="3677070" y="5048200"/>
              <a:ext cx="1477210" cy="886071"/>
            </a:xfrm>
            <a:prstGeom prst="bentUp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4" name="箭头: 右 33">
              <a:extLst>
                <a:ext uri="{FF2B5EF4-FFF2-40B4-BE49-F238E27FC236}">
                  <a16:creationId xmlns:a16="http://schemas.microsoft.com/office/drawing/2014/main" id="{575A94EC-F070-4E3C-98D6-CE9BB2882AB5}"/>
                </a:ext>
              </a:extLst>
            </p:cNvPr>
            <p:cNvSpPr/>
            <p:nvPr/>
          </p:nvSpPr>
          <p:spPr>
            <a:xfrm rot="16200000">
              <a:off x="4761625" y="4112668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5" name="箭头: 右 34">
              <a:extLst>
                <a:ext uri="{FF2B5EF4-FFF2-40B4-BE49-F238E27FC236}">
                  <a16:creationId xmlns:a16="http://schemas.microsoft.com/office/drawing/2014/main" id="{7423EDA0-BECA-4A0C-B9CC-28AB7A4E6A2A}"/>
                </a:ext>
              </a:extLst>
            </p:cNvPr>
            <p:cNvSpPr/>
            <p:nvPr/>
          </p:nvSpPr>
          <p:spPr>
            <a:xfrm rot="10800000">
              <a:off x="3729227" y="2898249"/>
              <a:ext cx="504102" cy="322696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C93E98F2-A2F9-4480-8604-62BA9D070362}"/>
                </a:ext>
              </a:extLst>
            </p:cNvPr>
            <p:cNvSpPr txBox="1"/>
            <p:nvPr/>
          </p:nvSpPr>
          <p:spPr>
            <a:xfrm>
              <a:off x="879910" y="3950350"/>
              <a:ext cx="57566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真实结果</a:t>
              </a:r>
            </a:p>
          </p:txBody>
        </p:sp>
        <p:sp>
          <p:nvSpPr>
            <p:cNvPr id="37" name="箭头: 右 36">
              <a:extLst>
                <a:ext uri="{FF2B5EF4-FFF2-40B4-BE49-F238E27FC236}">
                  <a16:creationId xmlns:a16="http://schemas.microsoft.com/office/drawing/2014/main" id="{23B90B4F-F8D4-4464-9A68-4B8C2988A445}"/>
                </a:ext>
              </a:extLst>
            </p:cNvPr>
            <p:cNvSpPr/>
            <p:nvPr/>
          </p:nvSpPr>
          <p:spPr>
            <a:xfrm>
              <a:off x="1477776" y="4683904"/>
              <a:ext cx="355108" cy="285756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矩形 39">
                  <a:extLst>
                    <a:ext uri="{FF2B5EF4-FFF2-40B4-BE49-F238E27FC236}">
                      <a16:creationId xmlns:a16="http://schemas.microsoft.com/office/drawing/2014/main" id="{C310D9EB-4FE7-4E39-B499-90C496D13A89}"/>
                    </a:ext>
                  </a:extLst>
                </p:cNvPr>
                <p:cNvSpPr/>
                <p:nvPr/>
              </p:nvSpPr>
              <p:spPr>
                <a:xfrm>
                  <a:off x="863060" y="5229625"/>
                  <a:ext cx="642163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zh-CN" altLang="en-US" sz="2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zh-CN" altLang="en-US" sz="28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𝑦</m:t>
                            </m:r>
                          </m:e>
                          <m:sub>
                            <m:r>
                              <a:rPr kumimoji="0" lang="en-US" altLang="zh-CN" sz="2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𝑛</m:t>
                            </m:r>
                          </m:sub>
                        </m:sSub>
                      </m:oMath>
                    </m:oMathPara>
                  </a14:m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40" name="矩形 39">
                  <a:extLst>
                    <a:ext uri="{FF2B5EF4-FFF2-40B4-BE49-F238E27FC236}">
                      <a16:creationId xmlns:a16="http://schemas.microsoft.com/office/drawing/2014/main" id="{C310D9EB-4FE7-4E39-B499-90C496D13A8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3060" y="5229625"/>
                  <a:ext cx="642163" cy="523220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矩形 40">
                  <a:extLst>
                    <a:ext uri="{FF2B5EF4-FFF2-40B4-BE49-F238E27FC236}">
                      <a16:creationId xmlns:a16="http://schemas.microsoft.com/office/drawing/2014/main" id="{D50886FD-D740-499D-9864-270667DF009E}"/>
                    </a:ext>
                  </a:extLst>
                </p:cNvPr>
                <p:cNvSpPr/>
                <p:nvPr/>
              </p:nvSpPr>
              <p:spPr>
                <a:xfrm>
                  <a:off x="3215456" y="3632022"/>
                  <a:ext cx="642163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zh-CN" altLang="en-US" sz="2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kumimoji="0" lang="zh-CN" altLang="en-US" sz="28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</m:ctrlPr>
                              </m:accPr>
                              <m:e>
                                <m:r>
                                  <a:rPr kumimoji="0" lang="en-US" altLang="zh-CN" sz="28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kumimoji="0" lang="en-US" altLang="zh-CN" sz="2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𝑛</m:t>
                            </m:r>
                          </m:sub>
                        </m:sSub>
                      </m:oMath>
                    </m:oMathPara>
                  </a14:m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41" name="矩形 40">
                  <a:extLst>
                    <a:ext uri="{FF2B5EF4-FFF2-40B4-BE49-F238E27FC236}">
                      <a16:creationId xmlns:a16="http://schemas.microsoft.com/office/drawing/2014/main" id="{D50886FD-D740-499D-9864-270667DF009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15456" y="3632022"/>
                  <a:ext cx="642163" cy="523220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矩形 41">
                  <a:extLst>
                    <a:ext uri="{FF2B5EF4-FFF2-40B4-BE49-F238E27FC236}">
                      <a16:creationId xmlns:a16="http://schemas.microsoft.com/office/drawing/2014/main" id="{1E0FBF0E-DDFE-4F5D-A77A-00D656B762DC}"/>
                    </a:ext>
                  </a:extLst>
                </p:cNvPr>
                <p:cNvSpPr/>
                <p:nvPr/>
              </p:nvSpPr>
              <p:spPr>
                <a:xfrm>
                  <a:off x="4831799" y="3521766"/>
                  <a:ext cx="1032206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"/>
                            <m:ctrlPr>
                              <a:rPr kumimoji="0" lang="zh-CN" altLang="en-US" sz="28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</m:ctrlPr>
                          </m:dPr>
                          <m:e>
                            <m:r>
                              <a:rPr kumimoji="0" lang="zh-CN" altLang="en-US" sz="2800" b="0" i="0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ℋ</m:t>
                            </m:r>
                            <m:r>
                              <a:rPr kumimoji="0" lang="zh-CN" altLang="en-US" sz="2800" b="0" i="0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(∙</m:t>
                            </m:r>
                          </m:e>
                        </m:d>
                      </m:oMath>
                    </m:oMathPara>
                  </a14:m>
                  <a:endPara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42" name="矩形 41">
                  <a:extLst>
                    <a:ext uri="{FF2B5EF4-FFF2-40B4-BE49-F238E27FC236}">
                      <a16:creationId xmlns:a16="http://schemas.microsoft.com/office/drawing/2014/main" id="{1E0FBF0E-DDFE-4F5D-A77A-00D656B762D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31799" y="3521766"/>
                  <a:ext cx="1032206" cy="52322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670FF6BF-C21D-4B78-A598-59509F86C935}"/>
                </a:ext>
              </a:extLst>
            </p:cNvPr>
            <p:cNvSpPr txBox="1"/>
            <p:nvPr/>
          </p:nvSpPr>
          <p:spPr>
            <a:xfrm>
              <a:off x="4272378" y="2850650"/>
              <a:ext cx="144016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分类器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模型参数空间</a:t>
              </a:r>
            </a:p>
          </p:txBody>
        </p: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812DC32A-E989-450A-A6C2-D45E7011B776}"/>
                </a:ext>
              </a:extLst>
            </p:cNvPr>
            <p:cNvCxnSpPr/>
            <p:nvPr/>
          </p:nvCxnSpPr>
          <p:spPr>
            <a:xfrm>
              <a:off x="1631504" y="2564904"/>
              <a:ext cx="2376264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606E1C3F-29CD-41C2-95F8-C597E5680E8D}"/>
                </a:ext>
              </a:extLst>
            </p:cNvPr>
            <p:cNvCxnSpPr>
              <a:cxnSpLocks/>
            </p:cNvCxnSpPr>
            <p:nvPr/>
          </p:nvCxnSpPr>
          <p:spPr>
            <a:xfrm>
              <a:off x="1631504" y="2585120"/>
              <a:ext cx="0" cy="3580184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F0810B2B-EF66-4A84-8F31-BD51795B7DE0}"/>
                </a:ext>
              </a:extLst>
            </p:cNvPr>
            <p:cNvCxnSpPr>
              <a:cxnSpLocks/>
            </p:cNvCxnSpPr>
            <p:nvPr/>
          </p:nvCxnSpPr>
          <p:spPr>
            <a:xfrm>
              <a:off x="5951984" y="4372043"/>
              <a:ext cx="0" cy="1872208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C3D831B2-8A42-4E26-90A0-58B15D5B2EE3}"/>
                </a:ext>
              </a:extLst>
            </p:cNvPr>
            <p:cNvCxnSpPr>
              <a:cxnSpLocks/>
            </p:cNvCxnSpPr>
            <p:nvPr/>
          </p:nvCxnSpPr>
          <p:spPr>
            <a:xfrm>
              <a:off x="3935760" y="2575750"/>
              <a:ext cx="0" cy="1872208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CFEA79EC-1962-42FA-BAF7-B7B2178C7C1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45658" y="4338948"/>
              <a:ext cx="2006326" cy="13113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73519E2B-1494-4995-A0FD-04BF59C41DB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31505" y="6165304"/>
              <a:ext cx="4320479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9D2600CC-DBCF-4FD4-819E-798B7F5A22B7}"/>
                    </a:ext>
                  </a:extLst>
                </p:cNvPr>
                <p:cNvSpPr/>
                <p:nvPr/>
              </p:nvSpPr>
              <p:spPr>
                <a:xfrm>
                  <a:off x="3804143" y="4241012"/>
                  <a:ext cx="618696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zh-CN" altLang="en-US" sz="2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𝓐</m:t>
                        </m:r>
                      </m:oMath>
                    </m:oMathPara>
                  </a14:m>
                  <a:endParaRPr kumimoji="0" lang="zh-CN" alt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9D2600CC-DBCF-4FD4-819E-798B7F5A22B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04143" y="4241012"/>
                  <a:ext cx="618696" cy="523220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矩形 50">
                  <a:extLst>
                    <a:ext uri="{FF2B5EF4-FFF2-40B4-BE49-F238E27FC236}">
                      <a16:creationId xmlns:a16="http://schemas.microsoft.com/office/drawing/2014/main" id="{FA863134-CF01-4D98-827E-6DABF47B7349}"/>
                    </a:ext>
                  </a:extLst>
                </p:cNvPr>
                <p:cNvSpPr/>
                <p:nvPr/>
              </p:nvSpPr>
              <p:spPr>
                <a:xfrm>
                  <a:off x="907906" y="5748736"/>
                  <a:ext cx="491738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zh-CN" sz="2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CDA56F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𝒇</m:t>
                        </m:r>
                      </m:oMath>
                    </m:oMathPara>
                  </a14:m>
                  <a:endParaRPr kumimoji="0" lang="zh-CN" alt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CDA56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51" name="矩形 50">
                  <a:extLst>
                    <a:ext uri="{FF2B5EF4-FFF2-40B4-BE49-F238E27FC236}">
                      <a16:creationId xmlns:a16="http://schemas.microsoft.com/office/drawing/2014/main" id="{FA863134-CF01-4D98-827E-6DABF47B734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7906" y="5748736"/>
                  <a:ext cx="491738" cy="523220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2" name="矩形 51">
                  <a:extLst>
                    <a:ext uri="{FF2B5EF4-FFF2-40B4-BE49-F238E27FC236}">
                      <a16:creationId xmlns:a16="http://schemas.microsoft.com/office/drawing/2014/main" id="{6C219F9F-99CF-4766-AE77-09A169218A2F}"/>
                    </a:ext>
                  </a:extLst>
                </p:cNvPr>
                <p:cNvSpPr/>
                <p:nvPr/>
              </p:nvSpPr>
              <p:spPr>
                <a:xfrm>
                  <a:off x="3037345" y="3113629"/>
                  <a:ext cx="527709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zh-CN" sz="2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EFA28F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𝒈</m:t>
                        </m:r>
                      </m:oMath>
                    </m:oMathPara>
                  </a14:m>
                  <a:endParaRPr kumimoji="0" lang="zh-CN" alt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EFA28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52" name="矩形 51">
                  <a:extLst>
                    <a:ext uri="{FF2B5EF4-FFF2-40B4-BE49-F238E27FC236}">
                      <a16:creationId xmlns:a16="http://schemas.microsoft.com/office/drawing/2014/main" id="{6C219F9F-99CF-4766-AE77-09A169218A2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37345" y="3113629"/>
                  <a:ext cx="527709" cy="523220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80" name="TextBox 20">
            <a:extLst>
              <a:ext uri="{FF2B5EF4-FFF2-40B4-BE49-F238E27FC236}">
                <a16:creationId xmlns:a16="http://schemas.microsoft.com/office/drawing/2014/main" id="{85CBBA57-C836-4D2E-8D75-763E45E6FF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0555" y="856652"/>
            <a:ext cx="282672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训练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(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Training)</a:t>
            </a:r>
          </a:p>
        </p:txBody>
      </p:sp>
      <p:pic>
        <p:nvPicPr>
          <p:cNvPr id="81" name="图片 80">
            <a:extLst>
              <a:ext uri="{FF2B5EF4-FFF2-40B4-BE49-F238E27FC236}">
                <a16:creationId xmlns:a16="http://schemas.microsoft.com/office/drawing/2014/main" id="{0B05B4F6-8B9E-4D87-BEFF-10ECD9C9853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02415" y="1379872"/>
            <a:ext cx="3658126" cy="4558695"/>
          </a:xfrm>
          <a:prstGeom prst="rect">
            <a:avLst/>
          </a:prstGeom>
        </p:spPr>
      </p:pic>
      <p:sp>
        <p:nvSpPr>
          <p:cNvPr id="82" name="TextBox 20">
            <a:extLst>
              <a:ext uri="{FF2B5EF4-FFF2-40B4-BE49-F238E27FC236}">
                <a16:creationId xmlns:a16="http://schemas.microsoft.com/office/drawing/2014/main" id="{CB8BC771-7865-4C92-A394-0DA0DCDAB8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74777" y="864335"/>
            <a:ext cx="282672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训练</a:t>
            </a:r>
            <a:r>
              <a:rPr lang="zh-CN" altLang="en-US" sz="2800" b="1" kern="0" dirty="0">
                <a:solidFill>
                  <a:srgbClr val="0000FF"/>
                </a:solidFill>
                <a:latin typeface="Arial" charset="0"/>
              </a:rPr>
              <a:t>数据集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19412DED-DD98-484F-90DD-497B352520EF}"/>
              </a:ext>
            </a:extLst>
          </p:cNvPr>
          <p:cNvSpPr txBox="1"/>
          <p:nvPr/>
        </p:nvSpPr>
        <p:spPr>
          <a:xfrm>
            <a:off x="9522661" y="1424192"/>
            <a:ext cx="276521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2400" b="0" i="0" u="none" strike="noStrike" baseline="0" dirty="0">
                <a:latin typeface="ArialMT"/>
              </a:rPr>
              <a:t>Example dataset: </a:t>
            </a:r>
            <a:r>
              <a:rPr lang="en-US" altLang="zh-CN" sz="2400" b="1" i="0" u="none" strike="noStrike" baseline="0" dirty="0">
                <a:latin typeface="Arial-BoldMT"/>
              </a:rPr>
              <a:t>CIFAR-10</a:t>
            </a:r>
          </a:p>
          <a:p>
            <a:pPr algn="l"/>
            <a:endParaRPr lang="en-US" altLang="zh-CN" sz="2400" b="1" i="0" u="none" strike="noStrike" baseline="0" dirty="0">
              <a:latin typeface="Arial-BoldMT"/>
            </a:endParaRPr>
          </a:p>
          <a:p>
            <a:r>
              <a:rPr lang="en-US" altLang="zh-CN" sz="2400" b="0" i="0" u="none" strike="noStrike" baseline="0" dirty="0">
                <a:latin typeface="ArialMT"/>
              </a:rPr>
              <a:t> labels:             </a:t>
            </a:r>
            <a:r>
              <a:rPr lang="en-US" altLang="zh-CN" sz="2400" b="1" i="0" u="none" strike="noStrike" baseline="0" dirty="0">
                <a:latin typeface="Arial-BoldMT"/>
              </a:rPr>
              <a:t>10</a:t>
            </a:r>
          </a:p>
          <a:p>
            <a:endParaRPr lang="en-US" altLang="zh-CN" sz="2400" b="0" i="0" u="none" strike="noStrike" baseline="0" dirty="0">
              <a:latin typeface="ArialMT"/>
            </a:endParaRPr>
          </a:p>
          <a:p>
            <a:pPr algn="l"/>
            <a:r>
              <a:rPr lang="en-US" altLang="zh-CN" sz="2400" dirty="0">
                <a:latin typeface="ArialMT"/>
              </a:rPr>
              <a:t>training images: </a:t>
            </a:r>
          </a:p>
          <a:p>
            <a:pPr algn="l"/>
            <a:r>
              <a:rPr lang="en-US" altLang="zh-CN" sz="2400" b="1" dirty="0">
                <a:latin typeface="Arial-BoldMT"/>
              </a:rPr>
              <a:t>                  </a:t>
            </a:r>
            <a:r>
              <a:rPr lang="en-US" altLang="zh-CN" sz="2400" b="1" i="0" u="none" strike="noStrike" baseline="0" dirty="0">
                <a:latin typeface="Arial-BoldMT"/>
              </a:rPr>
              <a:t>50,000</a:t>
            </a:r>
            <a:endParaRPr lang="en-US" altLang="zh-CN" sz="2400" b="0" i="0" u="none" strike="noStrike" baseline="0" dirty="0">
              <a:latin typeface="ArialMT"/>
            </a:endParaRPr>
          </a:p>
          <a:p>
            <a:pPr algn="l"/>
            <a:r>
              <a:rPr lang="en-US" altLang="zh-CN" sz="2400" b="0" i="0" u="none" strike="noStrike" baseline="0" dirty="0">
                <a:latin typeface="ArialMT"/>
              </a:rPr>
              <a:t>each image is </a:t>
            </a:r>
          </a:p>
          <a:p>
            <a:pPr algn="l"/>
            <a:r>
              <a:rPr lang="en-US" altLang="zh-CN" sz="2400" dirty="0">
                <a:latin typeface="ArialMT"/>
              </a:rPr>
              <a:t>               </a:t>
            </a:r>
            <a:r>
              <a:rPr lang="en-US" altLang="zh-CN" sz="2400" b="1" i="0" u="none" strike="noStrike" baseline="0" dirty="0">
                <a:latin typeface="Arial-BoldMT"/>
              </a:rPr>
              <a:t>32x32x3</a:t>
            </a:r>
          </a:p>
          <a:p>
            <a:endParaRPr lang="en-US" altLang="zh-CN" sz="2400" b="1" i="0" u="none" strike="noStrike" baseline="0" dirty="0">
              <a:latin typeface="Arial-BoldMT"/>
            </a:endParaRPr>
          </a:p>
          <a:p>
            <a:r>
              <a:rPr lang="en-US" altLang="zh-CN" sz="2400" b="0" i="0" u="none" strike="noStrike" baseline="0" dirty="0">
                <a:latin typeface="ArialMT"/>
              </a:rPr>
              <a:t>test images:</a:t>
            </a:r>
          </a:p>
          <a:p>
            <a:r>
              <a:rPr lang="en-US" altLang="zh-CN" sz="2400" dirty="0">
                <a:latin typeface="ArialMT"/>
              </a:rPr>
              <a:t>                  </a:t>
            </a:r>
            <a:r>
              <a:rPr lang="en-US" altLang="zh-CN" sz="2400" b="1" i="0" u="none" strike="noStrike" baseline="0" dirty="0">
                <a:latin typeface="Arial-BoldMT"/>
              </a:rPr>
              <a:t>10,000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05171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2.1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感知器模型参数空间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51FDFF02-FD8C-462D-B064-B2779C3BFD21}"/>
              </a:ext>
            </a:extLst>
          </p:cNvPr>
          <p:cNvGrpSpPr/>
          <p:nvPr/>
        </p:nvGrpSpPr>
        <p:grpSpPr>
          <a:xfrm>
            <a:off x="422634" y="1387555"/>
            <a:ext cx="5184576" cy="5048985"/>
            <a:chOff x="767408" y="1222971"/>
            <a:chExt cx="5184576" cy="5048985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C6390B23-D1C3-4D18-904C-58120BEBF2FE}"/>
                </a:ext>
              </a:extLst>
            </p:cNvPr>
            <p:cNvSpPr/>
            <p:nvPr/>
          </p:nvSpPr>
          <p:spPr>
            <a:xfrm>
              <a:off x="4272378" y="2779777"/>
              <a:ext cx="1440160" cy="1319431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5D65C668-D690-4047-907F-A3A61BBC8148}"/>
                </a:ext>
              </a:extLst>
            </p:cNvPr>
            <p:cNvSpPr/>
            <p:nvPr/>
          </p:nvSpPr>
          <p:spPr>
            <a:xfrm>
              <a:off x="4272378" y="4607376"/>
              <a:ext cx="1440161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4FEEC0EC-5F44-44ED-837D-21EA3ACC1CED}"/>
                </a:ext>
              </a:extLst>
            </p:cNvPr>
            <p:cNvSpPr/>
            <p:nvPr/>
          </p:nvSpPr>
          <p:spPr>
            <a:xfrm>
              <a:off x="1832965" y="5590184"/>
              <a:ext cx="1844104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F137176E-4866-4D69-814B-7AC2EC73A33C}"/>
                </a:ext>
              </a:extLst>
            </p:cNvPr>
            <p:cNvSpPr/>
            <p:nvPr/>
          </p:nvSpPr>
          <p:spPr>
            <a:xfrm>
              <a:off x="1832965" y="4607376"/>
              <a:ext cx="1844104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C85BCAC5-1C79-4126-ACFD-6D68C5B5B465}"/>
                </a:ext>
              </a:extLst>
            </p:cNvPr>
            <p:cNvSpPr/>
            <p:nvPr/>
          </p:nvSpPr>
          <p:spPr>
            <a:xfrm>
              <a:off x="1832965" y="3721593"/>
              <a:ext cx="1844104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9AD1EB42-BA5E-49A4-BCF3-6A92AF611C8A}"/>
                </a:ext>
              </a:extLst>
            </p:cNvPr>
            <p:cNvSpPr/>
            <p:nvPr/>
          </p:nvSpPr>
          <p:spPr>
            <a:xfrm>
              <a:off x="1832965" y="2815313"/>
              <a:ext cx="1844104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D81E4E2F-10BB-438C-9755-B9DF1A797472}"/>
                </a:ext>
              </a:extLst>
            </p:cNvPr>
            <p:cNvSpPr/>
            <p:nvPr/>
          </p:nvSpPr>
          <p:spPr>
            <a:xfrm>
              <a:off x="767408" y="3867234"/>
              <a:ext cx="688243" cy="1908000"/>
            </a:xfrm>
            <a:prstGeom prst="rect">
              <a:avLst/>
            </a:prstGeom>
            <a:solidFill>
              <a:srgbClr val="BB853D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8FCFFFAC-3AAA-4635-96FC-89FEA11BC886}"/>
                </a:ext>
              </a:extLst>
            </p:cNvPr>
            <p:cNvSpPr/>
            <p:nvPr/>
          </p:nvSpPr>
          <p:spPr>
            <a:xfrm>
              <a:off x="1832965" y="1222971"/>
              <a:ext cx="1844104" cy="1104671"/>
            </a:xfrm>
            <a:prstGeom prst="rect">
              <a:avLst/>
            </a:prstGeom>
            <a:solidFill>
              <a:srgbClr val="8EA7E6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8E9DF723-00F8-43A7-94AB-652B1AB3A009}"/>
                </a:ext>
              </a:extLst>
            </p:cNvPr>
            <p:cNvSpPr txBox="1"/>
            <p:nvPr/>
          </p:nvSpPr>
          <p:spPr>
            <a:xfrm>
              <a:off x="2020885" y="1315474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输入图像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1B2BAC5-7840-4F49-88BD-4C633BFC4834}"/>
                </a:ext>
              </a:extLst>
            </p:cNvPr>
            <p:cNvSpPr txBox="1"/>
            <p:nvPr/>
          </p:nvSpPr>
          <p:spPr>
            <a:xfrm>
              <a:off x="2008898" y="1778479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特征表达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514B6FFD-C528-4296-946E-A13D2C97BF0B}"/>
                </a:ext>
              </a:extLst>
            </p:cNvPr>
            <p:cNvSpPr txBox="1"/>
            <p:nvPr/>
          </p:nvSpPr>
          <p:spPr>
            <a:xfrm>
              <a:off x="1890921" y="2787296"/>
              <a:ext cx="17281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分类器模型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B0CE6F89-7AC4-4F64-A9D8-1AAECC19B8E7}"/>
                </a:ext>
              </a:extLst>
            </p:cNvPr>
            <p:cNvSpPr txBox="1"/>
            <p:nvPr/>
          </p:nvSpPr>
          <p:spPr>
            <a:xfrm>
              <a:off x="2041054" y="3693577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预测结果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66136C00-12F8-4CEA-AE7F-BB73CB07EAAD}"/>
                </a:ext>
              </a:extLst>
            </p:cNvPr>
            <p:cNvSpPr txBox="1"/>
            <p:nvPr/>
          </p:nvSpPr>
          <p:spPr>
            <a:xfrm>
              <a:off x="2041054" y="4564049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损失函数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D904F893-F3FB-4274-B955-783DDFABC68E}"/>
                </a:ext>
              </a:extLst>
            </p:cNvPr>
            <p:cNvSpPr txBox="1"/>
            <p:nvPr/>
          </p:nvSpPr>
          <p:spPr>
            <a:xfrm>
              <a:off x="2069640" y="5565347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误差度量</a:t>
              </a:r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C960225-3468-4CB9-8181-33C54D2F27C3}"/>
                </a:ext>
              </a:extLst>
            </p:cNvPr>
            <p:cNvCxnSpPr>
              <a:cxnSpLocks/>
              <a:stCxn id="20" idx="1"/>
              <a:endCxn id="20" idx="3"/>
            </p:cNvCxnSpPr>
            <p:nvPr/>
          </p:nvCxnSpPr>
          <p:spPr>
            <a:xfrm>
              <a:off x="1832965" y="1728965"/>
              <a:ext cx="1844104" cy="0"/>
            </a:xfrm>
            <a:prstGeom prst="line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7FE4DA7E-6429-4752-A82E-A883E8A490F9}"/>
                </a:ext>
              </a:extLst>
            </p:cNvPr>
            <p:cNvSpPr txBox="1"/>
            <p:nvPr/>
          </p:nvSpPr>
          <p:spPr>
            <a:xfrm>
              <a:off x="4299523" y="4596680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参数优化</a:t>
              </a:r>
            </a:p>
          </p:txBody>
        </p:sp>
        <p:sp>
          <p:nvSpPr>
            <p:cNvPr id="29" name="箭头: 右 28">
              <a:extLst>
                <a:ext uri="{FF2B5EF4-FFF2-40B4-BE49-F238E27FC236}">
                  <a16:creationId xmlns:a16="http://schemas.microsoft.com/office/drawing/2014/main" id="{29C524AE-0914-4509-B393-F3DE294913BD}"/>
                </a:ext>
              </a:extLst>
            </p:cNvPr>
            <p:cNvSpPr/>
            <p:nvPr/>
          </p:nvSpPr>
          <p:spPr>
            <a:xfrm rot="5400000">
              <a:off x="2524184" y="2318866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0" name="箭头: 右 29">
              <a:extLst>
                <a:ext uri="{FF2B5EF4-FFF2-40B4-BE49-F238E27FC236}">
                  <a16:creationId xmlns:a16="http://schemas.microsoft.com/office/drawing/2014/main" id="{12396FDE-F8BA-4423-ACCE-DE3C7AFCA692}"/>
                </a:ext>
              </a:extLst>
            </p:cNvPr>
            <p:cNvSpPr/>
            <p:nvPr/>
          </p:nvSpPr>
          <p:spPr>
            <a:xfrm rot="5400000">
              <a:off x="2558887" y="3220603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1" name="箭头: 右 30">
              <a:extLst>
                <a:ext uri="{FF2B5EF4-FFF2-40B4-BE49-F238E27FC236}">
                  <a16:creationId xmlns:a16="http://schemas.microsoft.com/office/drawing/2014/main" id="{79E26FB9-88B0-4EEA-84DF-7D94026FE7ED}"/>
                </a:ext>
              </a:extLst>
            </p:cNvPr>
            <p:cNvSpPr/>
            <p:nvPr/>
          </p:nvSpPr>
          <p:spPr>
            <a:xfrm rot="5400000">
              <a:off x="2558887" y="4120460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2" name="箭头: 右 31">
              <a:extLst>
                <a:ext uri="{FF2B5EF4-FFF2-40B4-BE49-F238E27FC236}">
                  <a16:creationId xmlns:a16="http://schemas.microsoft.com/office/drawing/2014/main" id="{E8A971C8-3A60-4D3C-9B8A-7BA38F2E9856}"/>
                </a:ext>
              </a:extLst>
            </p:cNvPr>
            <p:cNvSpPr/>
            <p:nvPr/>
          </p:nvSpPr>
          <p:spPr>
            <a:xfrm rot="5400000">
              <a:off x="2558886" y="5051580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3" name="箭头: 直角上 32">
              <a:extLst>
                <a:ext uri="{FF2B5EF4-FFF2-40B4-BE49-F238E27FC236}">
                  <a16:creationId xmlns:a16="http://schemas.microsoft.com/office/drawing/2014/main" id="{48474EA9-1ABB-4639-9E07-9C03C1A1A80B}"/>
                </a:ext>
              </a:extLst>
            </p:cNvPr>
            <p:cNvSpPr/>
            <p:nvPr/>
          </p:nvSpPr>
          <p:spPr>
            <a:xfrm>
              <a:off x="3677070" y="5048200"/>
              <a:ext cx="1477210" cy="886071"/>
            </a:xfrm>
            <a:prstGeom prst="bentUp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4" name="箭头: 右 33">
              <a:extLst>
                <a:ext uri="{FF2B5EF4-FFF2-40B4-BE49-F238E27FC236}">
                  <a16:creationId xmlns:a16="http://schemas.microsoft.com/office/drawing/2014/main" id="{575A94EC-F070-4E3C-98D6-CE9BB2882AB5}"/>
                </a:ext>
              </a:extLst>
            </p:cNvPr>
            <p:cNvSpPr/>
            <p:nvPr/>
          </p:nvSpPr>
          <p:spPr>
            <a:xfrm rot="16200000">
              <a:off x="4761625" y="4112668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5" name="箭头: 右 34">
              <a:extLst>
                <a:ext uri="{FF2B5EF4-FFF2-40B4-BE49-F238E27FC236}">
                  <a16:creationId xmlns:a16="http://schemas.microsoft.com/office/drawing/2014/main" id="{7423EDA0-BECA-4A0C-B9CC-28AB7A4E6A2A}"/>
                </a:ext>
              </a:extLst>
            </p:cNvPr>
            <p:cNvSpPr/>
            <p:nvPr/>
          </p:nvSpPr>
          <p:spPr>
            <a:xfrm rot="10800000">
              <a:off x="3729227" y="2898249"/>
              <a:ext cx="504102" cy="322696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C93E98F2-A2F9-4480-8604-62BA9D070362}"/>
                </a:ext>
              </a:extLst>
            </p:cNvPr>
            <p:cNvSpPr txBox="1"/>
            <p:nvPr/>
          </p:nvSpPr>
          <p:spPr>
            <a:xfrm>
              <a:off x="879910" y="3950350"/>
              <a:ext cx="57566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真实结果</a:t>
              </a:r>
            </a:p>
          </p:txBody>
        </p:sp>
        <p:sp>
          <p:nvSpPr>
            <p:cNvPr id="37" name="箭头: 右 36">
              <a:extLst>
                <a:ext uri="{FF2B5EF4-FFF2-40B4-BE49-F238E27FC236}">
                  <a16:creationId xmlns:a16="http://schemas.microsoft.com/office/drawing/2014/main" id="{23B90B4F-F8D4-4464-9A68-4B8C2988A445}"/>
                </a:ext>
              </a:extLst>
            </p:cNvPr>
            <p:cNvSpPr/>
            <p:nvPr/>
          </p:nvSpPr>
          <p:spPr>
            <a:xfrm>
              <a:off x="1477776" y="4683904"/>
              <a:ext cx="355108" cy="285756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矩形 39">
                  <a:extLst>
                    <a:ext uri="{FF2B5EF4-FFF2-40B4-BE49-F238E27FC236}">
                      <a16:creationId xmlns:a16="http://schemas.microsoft.com/office/drawing/2014/main" id="{C310D9EB-4FE7-4E39-B499-90C496D13A89}"/>
                    </a:ext>
                  </a:extLst>
                </p:cNvPr>
                <p:cNvSpPr/>
                <p:nvPr/>
              </p:nvSpPr>
              <p:spPr>
                <a:xfrm>
                  <a:off x="863060" y="5229625"/>
                  <a:ext cx="642162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zh-CN" altLang="en-US" sz="2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zh-CN" altLang="en-US" sz="28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𝑦</m:t>
                            </m:r>
                          </m:e>
                          <m:sub>
                            <m:r>
                              <a:rPr kumimoji="0" lang="en-US" altLang="zh-CN" sz="2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𝑛</m:t>
                            </m:r>
                          </m:sub>
                        </m:sSub>
                      </m:oMath>
                    </m:oMathPara>
                  </a14:m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40" name="矩形 39">
                  <a:extLst>
                    <a:ext uri="{FF2B5EF4-FFF2-40B4-BE49-F238E27FC236}">
                      <a16:creationId xmlns:a16="http://schemas.microsoft.com/office/drawing/2014/main" id="{C310D9EB-4FE7-4E39-B499-90C496D13A8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3060" y="5229625"/>
                  <a:ext cx="642162" cy="523220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矩形 40">
                  <a:extLst>
                    <a:ext uri="{FF2B5EF4-FFF2-40B4-BE49-F238E27FC236}">
                      <a16:creationId xmlns:a16="http://schemas.microsoft.com/office/drawing/2014/main" id="{D50886FD-D740-499D-9864-270667DF009E}"/>
                    </a:ext>
                  </a:extLst>
                </p:cNvPr>
                <p:cNvSpPr/>
                <p:nvPr/>
              </p:nvSpPr>
              <p:spPr>
                <a:xfrm>
                  <a:off x="3215456" y="3632022"/>
                  <a:ext cx="642163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zh-CN" altLang="en-US" sz="2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kumimoji="0" lang="zh-CN" altLang="en-US" sz="28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</m:ctrlPr>
                              </m:accPr>
                              <m:e>
                                <m:r>
                                  <a:rPr kumimoji="0" lang="en-US" altLang="zh-CN" sz="28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kumimoji="0" lang="en-US" altLang="zh-CN" sz="2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𝑛</m:t>
                            </m:r>
                          </m:sub>
                        </m:sSub>
                      </m:oMath>
                    </m:oMathPara>
                  </a14:m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41" name="矩形 40">
                  <a:extLst>
                    <a:ext uri="{FF2B5EF4-FFF2-40B4-BE49-F238E27FC236}">
                      <a16:creationId xmlns:a16="http://schemas.microsoft.com/office/drawing/2014/main" id="{D50886FD-D740-499D-9864-270667DF009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15456" y="3632022"/>
                  <a:ext cx="642163" cy="523220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矩形 41">
                  <a:extLst>
                    <a:ext uri="{FF2B5EF4-FFF2-40B4-BE49-F238E27FC236}">
                      <a16:creationId xmlns:a16="http://schemas.microsoft.com/office/drawing/2014/main" id="{1E0FBF0E-DDFE-4F5D-A77A-00D656B762DC}"/>
                    </a:ext>
                  </a:extLst>
                </p:cNvPr>
                <p:cNvSpPr/>
                <p:nvPr/>
              </p:nvSpPr>
              <p:spPr>
                <a:xfrm>
                  <a:off x="4831799" y="3521766"/>
                  <a:ext cx="1032206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"/>
                            <m:ctrlPr>
                              <a:rPr kumimoji="0" lang="zh-CN" altLang="en-US" sz="28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</m:ctrlPr>
                          </m:dPr>
                          <m:e>
                            <m:r>
                              <a:rPr kumimoji="0" lang="zh-CN" altLang="en-US" sz="2800" b="0" i="0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ℋ</m:t>
                            </m:r>
                            <m:r>
                              <a:rPr kumimoji="0" lang="zh-CN" altLang="en-US" sz="2800" b="0" i="0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(∙</m:t>
                            </m:r>
                          </m:e>
                        </m:d>
                      </m:oMath>
                    </m:oMathPara>
                  </a14:m>
                  <a:endPara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42" name="矩形 41">
                  <a:extLst>
                    <a:ext uri="{FF2B5EF4-FFF2-40B4-BE49-F238E27FC236}">
                      <a16:creationId xmlns:a16="http://schemas.microsoft.com/office/drawing/2014/main" id="{1E0FBF0E-DDFE-4F5D-A77A-00D656B762D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31799" y="3521766"/>
                  <a:ext cx="1032206" cy="52322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670FF6BF-C21D-4B78-A598-59509F86C935}"/>
                </a:ext>
              </a:extLst>
            </p:cNvPr>
            <p:cNvSpPr txBox="1"/>
            <p:nvPr/>
          </p:nvSpPr>
          <p:spPr>
            <a:xfrm>
              <a:off x="4272378" y="2850650"/>
              <a:ext cx="144016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分类器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模型参数空间</a:t>
              </a:r>
            </a:p>
          </p:txBody>
        </p: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812DC32A-E989-450A-A6C2-D45E7011B776}"/>
                </a:ext>
              </a:extLst>
            </p:cNvPr>
            <p:cNvCxnSpPr/>
            <p:nvPr/>
          </p:nvCxnSpPr>
          <p:spPr>
            <a:xfrm>
              <a:off x="1631504" y="2564904"/>
              <a:ext cx="2376264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606E1C3F-29CD-41C2-95F8-C597E5680E8D}"/>
                </a:ext>
              </a:extLst>
            </p:cNvPr>
            <p:cNvCxnSpPr>
              <a:cxnSpLocks/>
            </p:cNvCxnSpPr>
            <p:nvPr/>
          </p:nvCxnSpPr>
          <p:spPr>
            <a:xfrm>
              <a:off x="1631504" y="2585120"/>
              <a:ext cx="0" cy="3580184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F0810B2B-EF66-4A84-8F31-BD51795B7DE0}"/>
                </a:ext>
              </a:extLst>
            </p:cNvPr>
            <p:cNvCxnSpPr>
              <a:cxnSpLocks/>
            </p:cNvCxnSpPr>
            <p:nvPr/>
          </p:nvCxnSpPr>
          <p:spPr>
            <a:xfrm>
              <a:off x="5951984" y="4372043"/>
              <a:ext cx="0" cy="1872208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C3D831B2-8A42-4E26-90A0-58B15D5B2EE3}"/>
                </a:ext>
              </a:extLst>
            </p:cNvPr>
            <p:cNvCxnSpPr>
              <a:cxnSpLocks/>
            </p:cNvCxnSpPr>
            <p:nvPr/>
          </p:nvCxnSpPr>
          <p:spPr>
            <a:xfrm>
              <a:off x="3935760" y="2575750"/>
              <a:ext cx="0" cy="1872208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CFEA79EC-1962-42FA-BAF7-B7B2178C7C1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45658" y="4338948"/>
              <a:ext cx="2006326" cy="13113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73519E2B-1494-4995-A0FD-04BF59C41DB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31505" y="6165304"/>
              <a:ext cx="4320479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9D2600CC-DBCF-4FD4-819E-798B7F5A22B7}"/>
                    </a:ext>
                  </a:extLst>
                </p:cNvPr>
                <p:cNvSpPr/>
                <p:nvPr/>
              </p:nvSpPr>
              <p:spPr>
                <a:xfrm>
                  <a:off x="3804143" y="4241012"/>
                  <a:ext cx="618696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zh-CN" altLang="en-US" sz="2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𝓐</m:t>
                        </m:r>
                      </m:oMath>
                    </m:oMathPara>
                  </a14:m>
                  <a:endParaRPr kumimoji="0" lang="zh-CN" alt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9D2600CC-DBCF-4FD4-819E-798B7F5A22B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04143" y="4241012"/>
                  <a:ext cx="618696" cy="523220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矩形 50">
                  <a:extLst>
                    <a:ext uri="{FF2B5EF4-FFF2-40B4-BE49-F238E27FC236}">
                      <a16:creationId xmlns:a16="http://schemas.microsoft.com/office/drawing/2014/main" id="{FA863134-CF01-4D98-827E-6DABF47B7349}"/>
                    </a:ext>
                  </a:extLst>
                </p:cNvPr>
                <p:cNvSpPr/>
                <p:nvPr/>
              </p:nvSpPr>
              <p:spPr>
                <a:xfrm>
                  <a:off x="907906" y="5748736"/>
                  <a:ext cx="491738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zh-CN" sz="2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CDA56F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𝒇</m:t>
                        </m:r>
                      </m:oMath>
                    </m:oMathPara>
                  </a14:m>
                  <a:endParaRPr kumimoji="0" lang="zh-CN" alt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CDA56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51" name="矩形 50">
                  <a:extLst>
                    <a:ext uri="{FF2B5EF4-FFF2-40B4-BE49-F238E27FC236}">
                      <a16:creationId xmlns:a16="http://schemas.microsoft.com/office/drawing/2014/main" id="{FA863134-CF01-4D98-827E-6DABF47B734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7906" y="5748736"/>
                  <a:ext cx="491738" cy="523220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2" name="矩形 51">
                  <a:extLst>
                    <a:ext uri="{FF2B5EF4-FFF2-40B4-BE49-F238E27FC236}">
                      <a16:creationId xmlns:a16="http://schemas.microsoft.com/office/drawing/2014/main" id="{6C219F9F-99CF-4766-AE77-09A169218A2F}"/>
                    </a:ext>
                  </a:extLst>
                </p:cNvPr>
                <p:cNvSpPr/>
                <p:nvPr/>
              </p:nvSpPr>
              <p:spPr>
                <a:xfrm>
                  <a:off x="3037345" y="3113629"/>
                  <a:ext cx="527709" cy="5232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zh-CN" sz="2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EFA28F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𝒈</m:t>
                        </m:r>
                      </m:oMath>
                    </m:oMathPara>
                  </a14:m>
                  <a:endParaRPr kumimoji="0" lang="zh-CN" alt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EFA28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52" name="矩形 51">
                  <a:extLst>
                    <a:ext uri="{FF2B5EF4-FFF2-40B4-BE49-F238E27FC236}">
                      <a16:creationId xmlns:a16="http://schemas.microsoft.com/office/drawing/2014/main" id="{6C219F9F-99CF-4766-AE77-09A169218A2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37345" y="3113629"/>
                  <a:ext cx="527709" cy="523220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80" name="TextBox 20">
            <a:extLst>
              <a:ext uri="{FF2B5EF4-FFF2-40B4-BE49-F238E27FC236}">
                <a16:creationId xmlns:a16="http://schemas.microsoft.com/office/drawing/2014/main" id="{85CBBA57-C836-4D2E-8D75-763E45E6FF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0555" y="856652"/>
            <a:ext cx="282672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训练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(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Training)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6E53AE96-39EF-40BB-BC2A-C6DDD6FCC75B}"/>
              </a:ext>
            </a:extLst>
          </p:cNvPr>
          <p:cNvSpPr/>
          <p:nvPr/>
        </p:nvSpPr>
        <p:spPr>
          <a:xfrm>
            <a:off x="3825240" y="2834640"/>
            <a:ext cx="1623055" cy="1562241"/>
          </a:xfrm>
          <a:prstGeom prst="roundRect">
            <a:avLst/>
          </a:prstGeom>
          <a:ln w="38100">
            <a:solidFill>
              <a:srgbClr val="0000FF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sp>
        <p:nvSpPr>
          <p:cNvPr id="78" name="矩形: 圆角 77">
            <a:extLst>
              <a:ext uri="{FF2B5EF4-FFF2-40B4-BE49-F238E27FC236}">
                <a16:creationId xmlns:a16="http://schemas.microsoft.com/office/drawing/2014/main" id="{8017FB61-A891-441F-A0D1-16AAB8DA885C}"/>
              </a:ext>
            </a:extLst>
          </p:cNvPr>
          <p:cNvSpPr/>
          <p:nvPr/>
        </p:nvSpPr>
        <p:spPr>
          <a:xfrm>
            <a:off x="5772303" y="1041950"/>
            <a:ext cx="6290148" cy="5366885"/>
          </a:xfrm>
          <a:prstGeom prst="roundRect">
            <a:avLst/>
          </a:prstGeom>
          <a:ln w="38100">
            <a:solidFill>
              <a:srgbClr val="0000FF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3C1CA5F2-C3B4-451B-A9F7-83E6C834EAE2}"/>
              </a:ext>
            </a:extLst>
          </p:cNvPr>
          <p:cNvCxnSpPr>
            <a:cxnSpLocks/>
          </p:cNvCxnSpPr>
          <p:nvPr/>
        </p:nvCxnSpPr>
        <p:spPr>
          <a:xfrm flipV="1">
            <a:off x="5304886" y="1729969"/>
            <a:ext cx="467417" cy="1104672"/>
          </a:xfrm>
          <a:prstGeom prst="line">
            <a:avLst/>
          </a:prstGeom>
          <a:ln w="38100">
            <a:solidFill>
              <a:srgbClr val="0000F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>
            <a:extLst>
              <a:ext uri="{FF2B5EF4-FFF2-40B4-BE49-F238E27FC236}">
                <a16:creationId xmlns:a16="http://schemas.microsoft.com/office/drawing/2014/main" id="{ED6D5B26-5B8A-4723-9715-6BFFA430A200}"/>
              </a:ext>
            </a:extLst>
          </p:cNvPr>
          <p:cNvCxnSpPr>
            <a:cxnSpLocks/>
          </p:cNvCxnSpPr>
          <p:nvPr/>
        </p:nvCxnSpPr>
        <p:spPr>
          <a:xfrm>
            <a:off x="5404815" y="4318066"/>
            <a:ext cx="430366" cy="1595254"/>
          </a:xfrm>
          <a:prstGeom prst="line">
            <a:avLst/>
          </a:prstGeom>
          <a:ln w="38100">
            <a:solidFill>
              <a:srgbClr val="0000F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矩形 53">
                <a:extLst>
                  <a:ext uri="{FF2B5EF4-FFF2-40B4-BE49-F238E27FC236}">
                    <a16:creationId xmlns:a16="http://schemas.microsoft.com/office/drawing/2014/main" id="{F50053C1-83B1-4862-83C6-5EB983F06C17}"/>
                  </a:ext>
                </a:extLst>
              </p:cNvPr>
              <p:cNvSpPr/>
              <p:nvPr/>
            </p:nvSpPr>
            <p:spPr>
              <a:xfrm>
                <a:off x="6305614" y="1125945"/>
                <a:ext cx="1043811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kumimoji="0" lang="zh-CN" altLang="en-US" sz="2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zh-CN" alt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ℋ</m:t>
                          </m:r>
                          <m:r>
                            <a:rPr kumimoji="0" lang="zh-CN" altLang="en-US" sz="28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(∙</m:t>
                          </m:r>
                        </m:e>
                      </m:d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4" name="矩形 53">
                <a:extLst>
                  <a:ext uri="{FF2B5EF4-FFF2-40B4-BE49-F238E27FC236}">
                    <a16:creationId xmlns:a16="http://schemas.microsoft.com/office/drawing/2014/main" id="{F50053C1-83B1-4862-83C6-5EB983F06C1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05614" y="1125945"/>
                <a:ext cx="1043811" cy="5232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5" name="文本框 54">
            <a:extLst>
              <a:ext uri="{FF2B5EF4-FFF2-40B4-BE49-F238E27FC236}">
                <a16:creationId xmlns:a16="http://schemas.microsoft.com/office/drawing/2014/main" id="{84E1B19D-C80C-4A4D-824C-ACE2E87B037B}"/>
              </a:ext>
            </a:extLst>
          </p:cNvPr>
          <p:cNvSpPr txBox="1"/>
          <p:nvPr/>
        </p:nvSpPr>
        <p:spPr>
          <a:xfrm>
            <a:off x="7225060" y="1193940"/>
            <a:ext cx="20932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000000"/>
                </a:solidFill>
                <a:latin typeface="Arial" charset="0"/>
              </a:rPr>
              <a:t>像什么？</a:t>
            </a: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0FF8C9E3-E20C-4428-B3A3-63F36A646264}"/>
              </a:ext>
            </a:extLst>
          </p:cNvPr>
          <p:cNvSpPr/>
          <p:nvPr/>
        </p:nvSpPr>
        <p:spPr>
          <a:xfrm>
            <a:off x="6333939" y="1680138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考虑二元分类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(Binary Classification)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情况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27607A39-A22E-481B-BEC9-2C89093212BA}"/>
                  </a:ext>
                </a:extLst>
              </p:cNvPr>
              <p:cNvSpPr/>
              <p:nvPr/>
            </p:nvSpPr>
            <p:spPr>
              <a:xfrm>
                <a:off x="6166631" y="4168351"/>
                <a:ext cx="3851054" cy="47448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kumimoji="0" lang="en-US" altLang="zh-CN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kumimoji="0" lang="zh-CN" altLang="en-US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𝒴</m:t>
                        </m:r>
                      </m:e>
                    </m:acc>
                    <m:r>
                      <a:rPr kumimoji="0" lang="en-US" altLang="zh-CN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={ +1(</m:t>
                    </m:r>
                    <m:r>
                      <a:rPr kumimoji="0" lang="en-US" altLang="zh-CN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𝑌𝑒𝑠</m:t>
                    </m:r>
                    <m:r>
                      <a:rPr kumimoji="0" lang="en-US" altLang="zh-CN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)，−1(</m:t>
                    </m:r>
                    <m:r>
                      <a:rPr lang="en-US" altLang="zh-CN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𝑁𝑜</m:t>
                    </m:r>
                    <m:r>
                      <a:rPr lang="en-US" altLang="zh-CN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)}</m:t>
                    </m:r>
                  </m:oMath>
                </a14:m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</a:rPr>
                  <a:t>,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mc:Choice>
        <mc:Fallback xmlns=""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27607A39-A22E-481B-BEC9-2C89093212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6631" y="4168351"/>
                <a:ext cx="3851054" cy="474489"/>
              </a:xfrm>
              <a:prstGeom prst="rect">
                <a:avLst/>
              </a:prstGeom>
              <a:blipFill>
                <a:blip r:embed="rId13"/>
                <a:stretch>
                  <a:fillRect t="-6410" r="-1585" b="-2948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B3AE208A-BFE6-41EA-B889-4A1D11AFD124}"/>
                  </a:ext>
                </a:extLst>
              </p:cNvPr>
              <p:cNvSpPr txBox="1"/>
              <p:nvPr/>
            </p:nvSpPr>
            <p:spPr>
              <a:xfrm>
                <a:off x="9965707" y="4161911"/>
                <a:ext cx="2890299" cy="4739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𝑖𝑓</m:t>
                    </m:r>
                    <m:r>
                      <a:rPr lang="en-US" altLang="zh-CN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</m:t>
                    </m:r>
                    <m:acc>
                      <m:accPr>
                        <m:chr m:val="̂"/>
                        <m:ctrlPr>
                          <a:rPr lang="en-US" altLang="zh-CN" sz="24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zh-CN" alt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𝒴</m:t>
                        </m:r>
                      </m:e>
                    </m:acc>
                    <m:r>
                      <a:rPr lang="en-US" altLang="zh-CN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zh-CN" altLang="en-US" sz="2400" dirty="0"/>
                  <a:t> 拒识</a:t>
                </a:r>
              </a:p>
            </p:txBody>
          </p:sp>
        </mc:Choice>
        <mc:Fallback xmlns="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B3AE208A-BFE6-41EA-B889-4A1D11AFD1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65707" y="4161911"/>
                <a:ext cx="2890299" cy="473976"/>
              </a:xfrm>
              <a:prstGeom prst="rect">
                <a:avLst/>
              </a:prstGeom>
              <a:blipFill>
                <a:blip r:embed="rId14"/>
                <a:stretch>
                  <a:fillRect t="-7792" b="-298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867608FE-569E-48D2-9389-5BD6A044587A}"/>
                  </a:ext>
                </a:extLst>
              </p:cNvPr>
              <p:cNvSpPr/>
              <p:nvPr/>
            </p:nvSpPr>
            <p:spPr>
              <a:xfrm>
                <a:off x="6109053" y="4682270"/>
                <a:ext cx="248074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lang="zh-CN" alt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  <m:d>
                            <m:dPr>
                              <m:ctrlPr>
                                <a:rPr lang="en-US" altLang="zh-CN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/>
                          </m:d>
                          <m:r>
                            <a:rPr lang="en-US" altLang="zh-CN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 </m:t>
                          </m:r>
                          <m:r>
                            <a:rPr lang="zh-CN" altLang="en-US" sz="28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ℋ</m:t>
                          </m:r>
                          <m:r>
                            <a:rPr lang="zh-CN" altLang="en-US" sz="2800" b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(∙</m:t>
                          </m: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867608FE-569E-48D2-9389-5BD6A044587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09053" y="4682270"/>
                <a:ext cx="2480743" cy="523220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AEC9A5F9-770A-4E56-AAD1-F0B6A0AC8F51}"/>
                  </a:ext>
                </a:extLst>
              </p:cNvPr>
              <p:cNvSpPr txBox="1"/>
              <p:nvPr/>
            </p:nvSpPr>
            <p:spPr>
              <a:xfrm>
                <a:off x="6447473" y="5140862"/>
                <a:ext cx="5120889" cy="11890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b="1" i="0" smtClean="0"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</m:d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𝑠𝑖𝑔𝑛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d>
                        <m:d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altLang="zh-CN" sz="24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altLang="zh-CN" sz="24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zh-CN" sz="2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𝑡h𝑟𝑒𝑠h𝑜𝑙𝑑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AEC9A5F9-770A-4E56-AAD1-F0B6A0AC8F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7473" y="5140862"/>
                <a:ext cx="5120889" cy="1189043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2" name="矩形 61">
                <a:extLst>
                  <a:ext uri="{FF2B5EF4-FFF2-40B4-BE49-F238E27FC236}">
                    <a16:creationId xmlns:a16="http://schemas.microsoft.com/office/drawing/2014/main" id="{39A76EA1-1E12-4C68-B49C-B1078F2C680F}"/>
                  </a:ext>
                </a:extLst>
              </p:cNvPr>
              <p:cNvSpPr/>
              <p:nvPr/>
            </p:nvSpPr>
            <p:spPr>
              <a:xfrm>
                <a:off x="6333939" y="2221175"/>
                <a:ext cx="3114827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𝐱</m:t>
                      </m:r>
                      <m:r>
                        <a:rPr kumimoji="0" lang="en-US" altLang="zh-CN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sSup>
                        <m:sSupPr>
                          <m:ctrlPr>
                            <a:rPr kumimoji="0" lang="en-US" altLang="zh-CN" sz="2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</m:t>
                          </m:r>
                          <m:sSub>
                            <m:sSubPr>
                              <m:ctrlPr>
                                <a:rPr kumimoji="0" lang="en-US" altLang="zh-CN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𝑥</m:t>
                              </m:r>
                            </m:e>
                            <m:sub>
                              <m:r>
                                <a:rPr kumimoji="0" lang="en-US" altLang="zh-CN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1</m:t>
                              </m:r>
                            </m:sub>
                          </m:s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,…</m:t>
                          </m:r>
                          <m:sSub>
                            <m:sSubPr>
                              <m:ctrlPr>
                                <a:rPr lang="en-US" altLang="zh-CN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)</m:t>
                          </m:r>
                        </m:e>
                        <m:sup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62" name="矩形 61">
                <a:extLst>
                  <a:ext uri="{FF2B5EF4-FFF2-40B4-BE49-F238E27FC236}">
                    <a16:creationId xmlns:a16="http://schemas.microsoft.com/office/drawing/2014/main" id="{39A76EA1-1E12-4C68-B49C-B1078F2C680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3939" y="2221175"/>
                <a:ext cx="3114827" cy="523220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07AC3CA8-B276-4147-A789-B14B9B287847}"/>
                  </a:ext>
                </a:extLst>
              </p:cNvPr>
              <p:cNvSpPr/>
              <p:nvPr/>
            </p:nvSpPr>
            <p:spPr>
              <a:xfrm>
                <a:off x="6413308" y="2693079"/>
                <a:ext cx="5658529" cy="72853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𝑌𝑒𝑠</m:t>
                      </m:r>
                      <m:r>
                        <a:rPr lang="en-US" altLang="zh-CN" sz="20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m>
                        <m:mPr>
                          <m:mcs>
                            <m:mc>
                              <m:mcPr>
                                <m:count m:val="3"/>
                                <m:mcJc m:val="center"/>
                              </m:mcPr>
                            </m:mc>
                          </m:mcs>
                          <m:ctrlPr>
                            <a:rPr lang="en-US" altLang="zh-CN" sz="20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/>
                          <m:e>
                            <m:r>
                              <a:rPr lang="en-US" altLang="zh-CN" sz="20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𝑖𝑓</m:t>
                            </m:r>
                          </m:e>
                          <m:e/>
                        </m:mr>
                      </m:m>
                      <m:nary>
                        <m:naryPr>
                          <m:chr m:val="∑"/>
                          <m:limLoc m:val="subSup"/>
                          <m:ctrlPr>
                            <a:rPr lang="en-US" altLang="zh-CN" sz="20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0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altLang="zh-CN" sz="20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altLang="zh-CN" sz="20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𝑡h𝑟𝑒𝑠h𝑜𝑙𝑑</m:t>
                      </m:r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07AC3CA8-B276-4147-A789-B14B9B28784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13308" y="2693079"/>
                <a:ext cx="5658529" cy="728533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3" name="矩形 62">
                <a:extLst>
                  <a:ext uri="{FF2B5EF4-FFF2-40B4-BE49-F238E27FC236}">
                    <a16:creationId xmlns:a16="http://schemas.microsoft.com/office/drawing/2014/main" id="{AFEDA34B-6794-42E0-A2D2-3E367CA67FBD}"/>
                  </a:ext>
                </a:extLst>
              </p:cNvPr>
              <p:cNvSpPr/>
              <p:nvPr/>
            </p:nvSpPr>
            <p:spPr>
              <a:xfrm>
                <a:off x="6403922" y="3391952"/>
                <a:ext cx="5658529" cy="72853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𝑁𝑜</m:t>
                      </m:r>
                      <m:r>
                        <a:rPr lang="en-US" altLang="zh-CN" sz="20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m>
                        <m:mPr>
                          <m:mcs>
                            <m:mc>
                              <m:mcPr>
                                <m:count m:val="3"/>
                                <m:mcJc m:val="center"/>
                              </m:mcPr>
                            </m:mc>
                          </m:mcs>
                          <m:ctrlPr>
                            <a:rPr lang="en-US" altLang="zh-CN" sz="20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/>
                          <m:e>
                            <m:r>
                              <a:rPr lang="en-US" altLang="zh-CN" sz="20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𝑖𝑓</m:t>
                            </m:r>
                          </m:e>
                          <m:e/>
                        </m:mr>
                      </m:m>
                      <m:nary>
                        <m:naryPr>
                          <m:chr m:val="∑"/>
                          <m:limLoc m:val="subSup"/>
                          <m:ctrlPr>
                            <a:rPr lang="en-US" altLang="zh-CN" sz="20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0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altLang="zh-CN" sz="20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altLang="zh-CN" sz="20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𝑡h𝑟𝑒𝑠h𝑜𝑙𝑑</m:t>
                      </m:r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63" name="矩形 62">
                <a:extLst>
                  <a:ext uri="{FF2B5EF4-FFF2-40B4-BE49-F238E27FC236}">
                    <a16:creationId xmlns:a16="http://schemas.microsoft.com/office/drawing/2014/main" id="{AFEDA34B-6794-42E0-A2D2-3E367CA67FB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03922" y="3391952"/>
                <a:ext cx="5658529" cy="728533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862275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2.1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感知器模型参数空间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27" name="图片 12">
            <a:extLst>
              <a:ext uri="{FF2B5EF4-FFF2-40B4-BE49-F238E27FC236}">
                <a16:creationId xmlns:a16="http://schemas.microsoft.com/office/drawing/2014/main" id="{03452560-EA85-4A32-8AFA-8415266C9F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9888" y="2130348"/>
            <a:ext cx="6415087" cy="403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8089" y="1268882"/>
            <a:ext cx="72938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solidFill>
                  <a:srgbClr val="0000FF"/>
                </a:solidFill>
                <a:latin typeface="Arial" charset="0"/>
              </a:rPr>
              <a:t>用向量形式</a:t>
            </a:r>
            <a:r>
              <a:rPr lang="en-US" altLang="zh-CN" sz="2800" b="1" kern="0" dirty="0">
                <a:solidFill>
                  <a:srgbClr val="0000FF"/>
                </a:solidFill>
                <a:latin typeface="Arial" charset="0"/>
              </a:rPr>
              <a:t>(</a:t>
            </a:r>
            <a:r>
              <a:rPr lang="en-US" altLang="zh-CN" sz="2800" i="1" kern="0" dirty="0">
                <a:latin typeface="Arial" charset="0"/>
              </a:rPr>
              <a:t>Vector Form </a:t>
            </a:r>
            <a:r>
              <a:rPr lang="en-US" altLang="zh-CN" sz="2800" b="1" kern="0" dirty="0">
                <a:solidFill>
                  <a:srgbClr val="0000FF"/>
                </a:solidFill>
                <a:latin typeface="Arial" charset="0"/>
              </a:rPr>
              <a:t>)</a:t>
            </a:r>
            <a:r>
              <a:rPr lang="zh-CN" altLang="en-US" sz="2800" b="1" kern="0" dirty="0">
                <a:solidFill>
                  <a:srgbClr val="0000FF"/>
                </a:solidFill>
                <a:latin typeface="Arial" charset="0"/>
              </a:rPr>
              <a:t>来表示感知器模型：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57568B6-768D-466E-A715-623E7F732551}"/>
              </a:ext>
            </a:extLst>
          </p:cNvPr>
          <p:cNvSpPr/>
          <p:nvPr/>
        </p:nvSpPr>
        <p:spPr>
          <a:xfrm>
            <a:off x="6316980" y="4495800"/>
            <a:ext cx="944880" cy="1013460"/>
          </a:xfrm>
          <a:prstGeom prst="rect">
            <a:avLst/>
          </a:prstGeom>
          <a:ln w="38100">
            <a:solidFill>
              <a:srgbClr val="FFD8D8"/>
            </a:solidFill>
          </a:ln>
        </p:spPr>
        <p:txBody>
          <a:bodyPr wrap="none" rtlCol="0" anchor="ctr">
            <a:spAutoFit/>
          </a:bodyPr>
          <a:lstStyle/>
          <a:p>
            <a:pPr algn="ctr"/>
            <a:endParaRPr lang="zh-CN" altLang="en-US" sz="2400" kern="100" dirty="0"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73EB340F-8104-4900-B806-0EE4449A2679}"/>
                  </a:ext>
                </a:extLst>
              </p:cNvPr>
              <p:cNvSpPr/>
              <p:nvPr/>
            </p:nvSpPr>
            <p:spPr>
              <a:xfrm>
                <a:off x="8001873" y="5331601"/>
                <a:ext cx="2794158" cy="830997"/>
              </a:xfrm>
              <a:prstGeom prst="rect">
                <a:avLst/>
              </a:prstGeom>
              <a:solidFill>
                <a:srgbClr val="FFD8D8"/>
              </a:solidFill>
            </p:spPr>
            <p:txBody>
              <a:bodyPr wrap="square">
                <a:spAutoFit/>
              </a:bodyPr>
              <a:lstStyle/>
              <a:p>
                <a:pPr lvl="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400" dirty="0">
                    <a:solidFill>
                      <a:srgbClr val="0000FF"/>
                    </a:solidFill>
                    <a:latin typeface="Arial" charset="0"/>
                  </a:rPr>
                  <a:t>对样本的特征向量</a:t>
                </a:r>
                <a14:m>
                  <m:oMath xmlns:m="http://schemas.openxmlformats.org/officeDocument/2006/math">
                    <m:r>
                      <a:rPr lang="en-US" altLang="zh-CN" sz="2400" b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𝐱</m:t>
                    </m:r>
                  </m:oMath>
                </a14:m>
                <a:endParaRPr lang="en-US" altLang="zh-CN" sz="2400" dirty="0">
                  <a:solidFill>
                    <a:srgbClr val="000000"/>
                  </a:solidFill>
                  <a:latin typeface="Arial" charset="0"/>
                </a:endParaRPr>
              </a:p>
              <a:p>
                <a:pPr lvl="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400" dirty="0">
                    <a:solidFill>
                      <a:srgbClr val="0000FF"/>
                    </a:solidFill>
                    <a:latin typeface="Arial" charset="0"/>
                  </a:rPr>
                  <a:t>和权向量</a:t>
                </a:r>
                <a14:m>
                  <m:oMath xmlns:m="http://schemas.openxmlformats.org/officeDocument/2006/math">
                    <m:r>
                      <a:rPr lang="en-US" altLang="zh-CN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𝒘</m:t>
                    </m:r>
                    <m:r>
                      <a:rPr lang="en-US" altLang="zh-CN" sz="2400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2400" dirty="0">
                    <a:solidFill>
                      <a:srgbClr val="0000FF"/>
                    </a:solidFill>
                    <a:latin typeface="Arial" charset="0"/>
                  </a:rPr>
                  <a:t>增广化</a:t>
                </a:r>
              </a:p>
            </p:txBody>
          </p:sp>
        </mc:Choice>
        <mc:Fallback xmlns=""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73EB340F-8104-4900-B806-0EE4449A267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1873" y="5331601"/>
                <a:ext cx="2794158" cy="830997"/>
              </a:xfrm>
              <a:prstGeom prst="rect">
                <a:avLst/>
              </a:prstGeom>
              <a:blipFill>
                <a:blip r:embed="rId4"/>
                <a:stretch>
                  <a:fillRect l="-3493" t="-5882" b="-1617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D15D68DB-0C4B-40F9-B8F9-F45B0F8EBBB8}"/>
              </a:ext>
            </a:extLst>
          </p:cNvPr>
          <p:cNvCxnSpPr/>
          <p:nvPr/>
        </p:nvCxnSpPr>
        <p:spPr>
          <a:xfrm>
            <a:off x="7261860" y="5509260"/>
            <a:ext cx="740013" cy="237839"/>
          </a:xfrm>
          <a:prstGeom prst="straightConnector1">
            <a:avLst/>
          </a:prstGeom>
          <a:ln w="38100">
            <a:solidFill>
              <a:srgbClr val="FFD8D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09812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2.1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感知器模型参数空间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5195" y="1238902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solidFill>
                  <a:srgbClr val="0000FF"/>
                </a:solidFill>
                <a:latin typeface="Arial" charset="0"/>
              </a:rPr>
              <a:t>将感知器算法用于图像分类</a:t>
            </a:r>
            <a:r>
              <a:rPr lang="en-US" altLang="zh-CN" sz="2800" b="1" kern="0" dirty="0">
                <a:solidFill>
                  <a:srgbClr val="0000FF"/>
                </a:solidFill>
                <a:latin typeface="Arial" charset="0"/>
              </a:rPr>
              <a:t>(</a:t>
            </a:r>
            <a:r>
              <a:rPr lang="en-US" altLang="zh-CN" sz="2400" b="1" i="1" kern="0" dirty="0">
                <a:latin typeface="Arial" charset="0"/>
              </a:rPr>
              <a:t>image classification</a:t>
            </a:r>
            <a:r>
              <a:rPr lang="en-US" altLang="zh-CN" sz="2800" b="1" kern="0" dirty="0">
                <a:solidFill>
                  <a:srgbClr val="0000FF"/>
                </a:solidFill>
                <a:latin typeface="Arial" charset="0"/>
              </a:rPr>
              <a:t>)</a:t>
            </a:r>
            <a:r>
              <a:rPr lang="zh-CN" altLang="en-US" sz="2800" b="1" kern="0" dirty="0">
                <a:solidFill>
                  <a:srgbClr val="0000FF"/>
                </a:solidFill>
                <a:latin typeface="Arial" charset="0"/>
              </a:rPr>
              <a:t>示例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：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778D038-1A51-485A-866C-D5AE3125C696}"/>
              </a:ext>
            </a:extLst>
          </p:cNvPr>
          <p:cNvGrpSpPr/>
          <p:nvPr/>
        </p:nvGrpSpPr>
        <p:grpSpPr>
          <a:xfrm>
            <a:off x="2049071" y="2127383"/>
            <a:ext cx="8244408" cy="4147381"/>
            <a:chOff x="282374" y="2089907"/>
            <a:chExt cx="8244408" cy="4147381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FE1613D8-8ED7-4A9B-AA72-8940D407D4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2374" y="2089907"/>
              <a:ext cx="8244408" cy="4147381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A3A31298-E6B2-4E20-ADF9-96F0A79C1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35696" y="5698418"/>
              <a:ext cx="216964" cy="250864"/>
            </a:xfrm>
            <a:prstGeom prst="rect">
              <a:avLst/>
            </a:prstGeom>
          </p:spPr>
        </p:pic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F8B450F5-9698-4439-A0DF-9A8E64E21716}"/>
                </a:ext>
              </a:extLst>
            </p:cNvPr>
            <p:cNvSpPr txBox="1"/>
            <p:nvPr/>
          </p:nvSpPr>
          <p:spPr>
            <a:xfrm>
              <a:off x="1764628" y="5632712"/>
              <a:ext cx="5760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rPr>
                <a:t>d</a:t>
              </a:r>
              <a:endParaRPr kumimoji="0" lang="zh-CN" alt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9E0A4D46-B61D-4D80-91D0-D69AD62A0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97841" y="4848376"/>
              <a:ext cx="191635" cy="221578"/>
            </a:xfrm>
            <a:prstGeom prst="rect">
              <a:avLst/>
            </a:prstGeom>
          </p:spPr>
        </p:pic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1D31E08-FCE4-45BA-A993-AC5BC75F394E}"/>
                </a:ext>
              </a:extLst>
            </p:cNvPr>
            <p:cNvSpPr txBox="1"/>
            <p:nvPr/>
          </p:nvSpPr>
          <p:spPr>
            <a:xfrm>
              <a:off x="2801444" y="4759110"/>
              <a:ext cx="5760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rPr>
                <a:t>d</a:t>
              </a:r>
              <a:endParaRPr kumimoji="0" lang="zh-CN" alt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61CAAB83-3C7F-40B1-B336-2ED3E2012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00192" y="4149080"/>
              <a:ext cx="288032" cy="333037"/>
            </a:xfrm>
            <a:prstGeom prst="rect">
              <a:avLst/>
            </a:prstGeom>
          </p:spPr>
        </p:pic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8E62AE31-B1F0-437E-B303-FCB7B8188DD5}"/>
                </a:ext>
              </a:extLst>
            </p:cNvPr>
            <p:cNvSpPr txBox="1"/>
            <p:nvPr/>
          </p:nvSpPr>
          <p:spPr>
            <a:xfrm>
              <a:off x="6228184" y="4030838"/>
              <a:ext cx="5760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rPr>
                <a:t>g</a:t>
              </a:r>
              <a:endParaRPr kumimoji="0" lang="zh-CN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DFD3E65B-9E60-4927-A174-992D273F44C7}"/>
                  </a:ext>
                </a:extLst>
              </p:cNvPr>
              <p:cNvSpPr/>
              <p:nvPr/>
            </p:nvSpPr>
            <p:spPr>
              <a:xfrm>
                <a:off x="9186920" y="4068314"/>
                <a:ext cx="490584" cy="5232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zh-CN" alt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zh-CN" altLang="en-US" sz="28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DFD3E65B-9E60-4927-A174-992D273F44C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86920" y="4068314"/>
                <a:ext cx="490584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699744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2.1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感知器模型参数空间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5195" y="1238902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将感知器算法用于图像分类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(</a:t>
            </a:r>
            <a:r>
              <a:rPr kumimoji="0" lang="en-US" altLang="zh-CN" sz="2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image classification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)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示例：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F7B11E82-16B5-4F02-B940-520232316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9504" y="2037274"/>
            <a:ext cx="2069518" cy="182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0967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2.1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感知器模型参数空间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5195" y="1238902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将感知器算法用于图像分类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(</a:t>
            </a:r>
            <a:r>
              <a:rPr kumimoji="0" lang="en-US" altLang="zh-CN" sz="2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image classification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)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示例：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56EDBA9C-E9E4-4CA3-836B-E1112C567B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0976" y="1963970"/>
            <a:ext cx="2069518" cy="182555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0E45DF76-E165-493F-88D2-5DF118CD31CA}"/>
              </a:ext>
            </a:extLst>
          </p:cNvPr>
          <p:cNvSpPr/>
          <p:nvPr/>
        </p:nvSpPr>
        <p:spPr>
          <a:xfrm>
            <a:off x="2352984" y="2170533"/>
            <a:ext cx="1872208" cy="1584176"/>
          </a:xfrm>
          <a:prstGeom prst="rect">
            <a:avLst/>
          </a:prstGeom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87DF4C6-7D52-4B6B-BD62-1786A62964C1}"/>
              </a:ext>
            </a:extLst>
          </p:cNvPr>
          <p:cNvSpPr/>
          <p:nvPr/>
        </p:nvSpPr>
        <p:spPr>
          <a:xfrm>
            <a:off x="2352984" y="2054889"/>
            <a:ext cx="1944216" cy="1656184"/>
          </a:xfrm>
          <a:prstGeom prst="rect">
            <a:avLst/>
          </a:prstGeom>
          <a:solidFill>
            <a:schemeClr val="bg1">
              <a:lumMod val="85000"/>
              <a:alpha val="83000"/>
            </a:schemeClr>
          </a:solidFill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1EFEA3BC-8A85-44B8-BCE2-D51CBC54C9F1}"/>
              </a:ext>
            </a:extLst>
          </p:cNvPr>
          <p:cNvCxnSpPr>
            <a:cxnSpLocks/>
            <a:stCxn id="13" idx="1"/>
            <a:endCxn id="13" idx="3"/>
          </p:cNvCxnSpPr>
          <p:nvPr/>
        </p:nvCxnSpPr>
        <p:spPr>
          <a:xfrm>
            <a:off x="2352984" y="2882981"/>
            <a:ext cx="1944216" cy="0"/>
          </a:xfrm>
          <a:prstGeom prst="line">
            <a:avLst/>
          </a:prstGeom>
          <a:ln w="190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FF2E0218-5788-48DD-8D97-9EBB9CEA5DAE}"/>
              </a:ext>
            </a:extLst>
          </p:cNvPr>
          <p:cNvCxnSpPr>
            <a:cxnSpLocks/>
            <a:stCxn id="13" idx="0"/>
            <a:endCxn id="13" idx="2"/>
          </p:cNvCxnSpPr>
          <p:nvPr/>
        </p:nvCxnSpPr>
        <p:spPr>
          <a:xfrm>
            <a:off x="3325092" y="2054889"/>
            <a:ext cx="0" cy="1656184"/>
          </a:xfrm>
          <a:prstGeom prst="line">
            <a:avLst/>
          </a:prstGeom>
          <a:ln w="222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AB3558E6-BA8A-49AF-8116-0B4F77C9E543}"/>
              </a:ext>
            </a:extLst>
          </p:cNvPr>
          <p:cNvSpPr txBox="1"/>
          <p:nvPr/>
        </p:nvSpPr>
        <p:spPr>
          <a:xfrm>
            <a:off x="2476198" y="2234985"/>
            <a:ext cx="701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126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016B74D-BD9A-453B-B6C4-4F6B2F636317}"/>
              </a:ext>
            </a:extLst>
          </p:cNvPr>
          <p:cNvSpPr txBox="1"/>
          <p:nvPr/>
        </p:nvSpPr>
        <p:spPr>
          <a:xfrm>
            <a:off x="3425768" y="2234984"/>
            <a:ext cx="701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180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A3FD325A-E885-4003-9DF5-31CA4437ADA1}"/>
              </a:ext>
            </a:extLst>
          </p:cNvPr>
          <p:cNvSpPr txBox="1"/>
          <p:nvPr/>
        </p:nvSpPr>
        <p:spPr>
          <a:xfrm>
            <a:off x="2542094" y="3048018"/>
            <a:ext cx="701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62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B8E68CA-C743-4363-81F6-133ACB558BF4}"/>
              </a:ext>
            </a:extLst>
          </p:cNvPr>
          <p:cNvSpPr txBox="1"/>
          <p:nvPr/>
        </p:nvSpPr>
        <p:spPr>
          <a:xfrm>
            <a:off x="3504845" y="3035981"/>
            <a:ext cx="701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26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2" name="箭头: 右 21">
            <a:extLst>
              <a:ext uri="{FF2B5EF4-FFF2-40B4-BE49-F238E27FC236}">
                <a16:creationId xmlns:a16="http://schemas.microsoft.com/office/drawing/2014/main" id="{2D75D9AC-D0EB-445A-9AFE-ACBE7AA412D5}"/>
              </a:ext>
            </a:extLst>
          </p:cNvPr>
          <p:cNvSpPr/>
          <p:nvPr/>
        </p:nvSpPr>
        <p:spPr>
          <a:xfrm>
            <a:off x="4513224" y="2696649"/>
            <a:ext cx="648072" cy="339332"/>
          </a:xfrm>
          <a:prstGeom prst="rightArrow">
            <a:avLst/>
          </a:prstGeom>
          <a:solidFill>
            <a:srgbClr val="FFC000"/>
          </a:solidFill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9BA6F3FE-0E35-4AEC-A760-D5280DCC87FD}"/>
                  </a:ext>
                </a:extLst>
              </p:cNvPr>
              <p:cNvSpPr txBox="1"/>
              <p:nvPr/>
            </p:nvSpPr>
            <p:spPr>
              <a:xfrm>
                <a:off x="5322602" y="2154820"/>
                <a:ext cx="1712200" cy="17489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4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𝐱</m:t>
                      </m:r>
                      <m:r>
                        <a:rPr kumimoji="0" lang="en-US" altLang="zh-CN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d>
                        <m:dPr>
                          <m:ctrlPr>
                            <a:rPr kumimoji="0" lang="en-US" altLang="zh-CN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kumimoji="0" lang="en-US" altLang="zh-CN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kumimoji="0" lang="en-US" altLang="zh-CN" sz="2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kumimoji="0" lang="en-US" altLang="zh-CN" sz="24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1</m:t>
                                      </m:r>
                                      <m:r>
                                        <a:rPr kumimoji="0" lang="en-US" altLang="zh-CN" sz="24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26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kumimoji="0" lang="en-US" altLang="zh-CN" sz="24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180</m:t>
                                      </m:r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kumimoji="0" lang="en-US" altLang="zh-CN" sz="2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kumimoji="0" lang="en-US" altLang="zh-CN" sz="24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6</m:t>
                                      </m:r>
                                      <m:r>
                                        <a:rPr kumimoji="0" lang="en-US" altLang="zh-CN" sz="24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2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kumimoji="0" lang="en-US" altLang="zh-CN" sz="24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26</m:t>
                                      </m:r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9BA6F3FE-0E35-4AEC-A760-D5280DCC87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2602" y="2154820"/>
                <a:ext cx="1712200" cy="174894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箭头: 右 23">
            <a:extLst>
              <a:ext uri="{FF2B5EF4-FFF2-40B4-BE49-F238E27FC236}">
                <a16:creationId xmlns:a16="http://schemas.microsoft.com/office/drawing/2014/main" id="{CAB5EFE7-1DA7-4B3F-A000-18402DE730E4}"/>
              </a:ext>
            </a:extLst>
          </p:cNvPr>
          <p:cNvSpPr/>
          <p:nvPr/>
        </p:nvSpPr>
        <p:spPr>
          <a:xfrm>
            <a:off x="7165682" y="2652776"/>
            <a:ext cx="648072" cy="339332"/>
          </a:xfrm>
          <a:prstGeom prst="rightArrow">
            <a:avLst/>
          </a:prstGeom>
          <a:solidFill>
            <a:srgbClr val="FFC000"/>
          </a:solidFill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4D72ECB6-A2E1-43C9-A861-080923888E77}"/>
                  </a:ext>
                </a:extLst>
              </p:cNvPr>
              <p:cNvSpPr txBox="1"/>
              <p:nvPr/>
            </p:nvSpPr>
            <p:spPr>
              <a:xfrm>
                <a:off x="8004266" y="1967909"/>
                <a:ext cx="1749261" cy="21227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4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𝐱</m:t>
                      </m:r>
                      <m:r>
                        <a:rPr kumimoji="0" lang="en-US" altLang="zh-CN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d>
                        <m:dPr>
                          <m:ctrlPr>
                            <a:rPr kumimoji="0" lang="en-US" altLang="zh-CN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kumimoji="0" lang="en-US" altLang="zh-CN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kumimoji="0" lang="en-US" altLang="zh-CN" sz="2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kumimoji="0" lang="en-US" altLang="zh-CN" sz="2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126</m:t>
                                </m:r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kumimoji="0" lang="en-US" altLang="zh-CN" sz="2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kumimoji="0" lang="en-US" altLang="zh-CN" sz="24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1</m:t>
                                      </m:r>
                                      <m:r>
                                        <a:rPr kumimoji="0" lang="en-US" altLang="zh-CN" sz="24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80</m:t>
                                      </m:r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kumimoji="0" lang="en-US" altLang="zh-CN" sz="2400" b="0" i="1" u="none" strike="noStrike" kern="1200" cap="none" spc="0" normalizeH="0" baseline="0" noProof="0" smtClean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srgbClr val="000000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+mn-ea"/>
                                              <a:cs typeface="+mn-cs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kumimoji="0" lang="en-US" altLang="zh-CN" sz="2400" b="0" i="1" u="none" strike="noStrike" kern="1200" cap="none" spc="0" normalizeH="0" baseline="0" noProof="0" smtClean="0">
                                                <a:ln>
                                                  <a:noFill/>
                                                </a:ln>
                                                <a:solidFill>
                                                  <a:srgbClr val="000000"/>
                                                </a:solidFill>
                                                <a:effectLst/>
                                                <a:uLnTx/>
                                                <a:uFillTx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  <m:t>6</m:t>
                                            </m:r>
                                            <m:r>
                                              <a:rPr kumimoji="0" lang="en-US" altLang="zh-CN" sz="2400" b="0" i="1" u="none" strike="noStrike" kern="1200" cap="none" spc="0" normalizeH="0" baseline="0" noProof="0" smtClean="0">
                                                <a:ln>
                                                  <a:noFill/>
                                                </a:ln>
                                                <a:solidFill>
                                                  <a:srgbClr val="000000"/>
                                                </a:solidFill>
                                                <a:effectLst/>
                                                <a:uLnTx/>
                                                <a:uFillTx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  <m:t>2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kumimoji="0" lang="en-US" altLang="zh-CN" sz="2400" b="0" i="1" u="none" strike="noStrike" kern="1200" cap="none" spc="0" normalizeH="0" baseline="0" noProof="0" smtClean="0">
                                                <a:ln>
                                                  <a:noFill/>
                                                </a:ln>
                                                <a:solidFill>
                                                  <a:srgbClr val="000000"/>
                                                </a:solidFill>
                                                <a:effectLst/>
                                                <a:uLnTx/>
                                                <a:uFillTx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  <m:t>26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4D72ECB6-A2E1-43C9-A861-080923888E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4266" y="1967909"/>
                <a:ext cx="1749261" cy="212276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FB5673C6-7180-4E3E-928D-C8903BECBDE0}"/>
                  </a:ext>
                </a:extLst>
              </p:cNvPr>
              <p:cNvSpPr txBox="1"/>
              <p:nvPr/>
            </p:nvSpPr>
            <p:spPr>
              <a:xfrm>
                <a:off x="2190534" y="4423521"/>
                <a:ext cx="9066969" cy="249209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lvl="0">
                  <a:defRPr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kumimoji="0" lang="en-US" altLang="zh-CN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accPr>
                      <m:e>
                        <m:r>
                          <a:rPr kumimoji="0" lang="en-US" altLang="zh-CN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𝑦</m:t>
                        </m:r>
                      </m:e>
                    </m:acc>
                    <m:r>
                      <a:rPr kumimoji="0" lang="en-US" altLang="zh-CN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=</m:t>
                    </m:r>
                    <m:sSup>
                      <m:sSupPr>
                        <m:ctrlPr>
                          <a:rPr lang="en-US" altLang="zh-CN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  <m:d>
                          <m:dPr>
                            <m:ctrlPr>
                              <a:rPr lang="en-US" altLang="zh-CN" sz="24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400" b="1" i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</m:d>
                        <m:r>
                          <a:rPr lang="en-US" altLang="zh-CN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𝑠𝑖𝑔𝑛</m:t>
                        </m:r>
                        <m:r>
                          <a:rPr lang="en-US" altLang="zh-CN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p>
                        <m:r>
                          <a:rPr lang="en-US" altLang="zh-CN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altLang="zh-CN" sz="2400" b="1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𝐱</m:t>
                    </m:r>
                    <m:r>
                      <a:rPr lang="en-US" altLang="zh-CN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altLang="zh-CN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𝑠𝑖𝑔𝑛</m:t>
                    </m:r>
                    <m:r>
                      <a:rPr lang="en-US" altLang="zh-CN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d>
                      <m:dPr>
                        <m:ctrlPr>
                          <a:rPr kumimoji="0" lang="en-US" altLang="zh-CN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kumimoji="0" lang="en-US" altLang="zh-CN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kumimoji="0" lang="en-US" altLang="zh-CN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3</m:t>
                              </m:r>
                              <m:r>
                                <a:rPr kumimoji="0" lang="en-US" altLang="zh-CN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.2</m:t>
                              </m:r>
                            </m:e>
                            <m:e>
                              <m:r>
                                <a:rPr kumimoji="0" lang="en-US" altLang="zh-CN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0.5</m:t>
                              </m:r>
                            </m:e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3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kumimoji="0" lang="en-US" altLang="zh-CN" sz="2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kumimoji="0" lang="en-US" altLang="zh-CN" sz="2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cs typeface="+mn-cs"/>
                                      </a:rPr>
                                      <m:t>1</m:t>
                                    </m:r>
                                    <m:r>
                                      <a:rPr kumimoji="0" lang="en-US" altLang="zh-CN" sz="2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cs typeface="+mn-cs"/>
                                      </a:rPr>
                                      <m:t>.3</m:t>
                                    </m:r>
                                  </m:e>
                                  <m:e>
                                    <m:r>
                                      <a:rPr kumimoji="0" lang="en-US" altLang="zh-CN" sz="2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cs typeface="+mn-cs"/>
                                      </a:rPr>
                                      <m:t>2.1</m:t>
                                    </m:r>
                                  </m:e>
                                  <m:e>
                                    <m:r>
                                      <a:rPr kumimoji="0" lang="en-US" altLang="zh-CN" sz="2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cs typeface="+mn-cs"/>
                                      </a:rPr>
                                      <m:t>0.8</m:t>
                                    </m:r>
                                  </m:e>
                                </m:mr>
                              </m:m>
                            </m:e>
                          </m:mr>
                        </m:m>
                      </m:e>
                    </m:d>
                  </m:oMath>
                </a14:m>
                <a:r>
                  <a:rPr lang="en-US" altLang="zh-CN" sz="24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zh-CN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126</m:t>
                              </m:r>
                            </m:e>
                          </m:mr>
                          <m:m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altLang="zh-CN" sz="2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altLang="zh-CN" sz="2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altLang="zh-CN" sz="2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80</m:t>
                                    </m:r>
                                  </m:e>
                                </m:mr>
                                <m:m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1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en-US" altLang="zh-CN" sz="2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altLang="zh-CN" sz="24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6</m:t>
                                          </m:r>
                                          <m:r>
                                            <a:rPr lang="en-US" altLang="zh-CN" sz="24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e>
                                      </m:mr>
                                      <m:mr>
                                        <m:e>
                                          <m:r>
                                            <a:rPr lang="en-US" altLang="zh-CN" sz="24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26</m:t>
                                          </m:r>
                                        </m:e>
                                      </m:mr>
                                    </m:m>
                                  </m:e>
                                </m:mr>
                              </m:m>
                            </m:e>
                          </m:mr>
                        </m:m>
                      </m:e>
                    </m:d>
                    <m:r>
                      <a:rPr lang="en-US" altLang="zh-CN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sz="2400" b="0" dirty="0">
                  <a:solidFill>
                    <a:srgbClr val="000000"/>
                  </a:solidFill>
                </a:endParaRPr>
              </a:p>
              <a:p>
                <a:pPr lvl="0">
                  <a:defRPr/>
                </a:pP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rPr>
                  <a:t>   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FB5673C6-7180-4E3E-928D-C8903BECBD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0534" y="4423521"/>
                <a:ext cx="9066969" cy="249209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DA7A8195-FA03-479A-8D53-92B34294D942}"/>
                  </a:ext>
                </a:extLst>
              </p:cNvPr>
              <p:cNvSpPr txBox="1"/>
              <p:nvPr/>
            </p:nvSpPr>
            <p:spPr>
              <a:xfrm>
                <a:off x="3177564" y="3989263"/>
                <a:ext cx="4929106" cy="7386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𝑖𝑓</m:t>
                      </m:r>
                      <m:r>
                        <a:rPr kumimoji="0" lang="en-US" altLang="zh-CN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: </m:t>
                      </m:r>
                      <m:sSup>
                        <m:sSupPr>
                          <m:ctrlPr>
                            <a:rPr kumimoji="0" lang="en-US" altLang="zh-CN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CN" sz="24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𝒘</m:t>
                          </m:r>
                        </m:e>
                        <m:sup>
                          <m:r>
                            <a:rPr kumimoji="0" lang="en-US" altLang="zh-CN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𝑇</m:t>
                          </m:r>
                        </m:sup>
                      </m:sSup>
                      <m:r>
                        <a:rPr kumimoji="0" lang="en-US" altLang="zh-CN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d>
                        <m:dPr>
                          <m:ctrlPr>
                            <a:rPr kumimoji="0" lang="en-US" altLang="zh-CN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kumimoji="0" lang="en-US" altLang="zh-CN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kumimoji="0" lang="en-US" altLang="zh-CN" sz="2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3</m:t>
                                </m:r>
                                <m:r>
                                  <a:rPr kumimoji="0" lang="en-US" altLang="zh-CN" sz="2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.2</m:t>
                                </m:r>
                              </m:e>
                              <m:e>
                                <m:r>
                                  <a:rPr kumimoji="0" lang="en-US" altLang="zh-CN" sz="2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1.5</m:t>
                                </m:r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kumimoji="0" lang="en-US" altLang="zh-CN" sz="2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kumimoji="0" lang="en-US" altLang="zh-CN" sz="24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  <m:t>1</m:t>
                                      </m:r>
                                      <m:r>
                                        <a:rPr kumimoji="0" lang="en-US" altLang="zh-CN" sz="24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  <m:t>.3</m:t>
                                      </m:r>
                                    </m:e>
                                    <m:e>
                                      <m:r>
                                        <a:rPr kumimoji="0" lang="en-US" altLang="zh-CN" sz="24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  <m:t>2.1</m:t>
                                      </m:r>
                                    </m:e>
                                    <m:e>
                                      <m:r>
                                        <a:rPr kumimoji="0" lang="en-US" altLang="zh-CN" sz="24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  <m:t>0.8</m:t>
                                      </m:r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DA7A8195-FA03-479A-8D53-92B34294D9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7564" y="3989263"/>
                <a:ext cx="4929106" cy="738664"/>
              </a:xfrm>
              <a:prstGeom prst="rect">
                <a:avLst/>
              </a:prstGeom>
              <a:blipFill>
                <a:blip r:embed="rId7"/>
                <a:stretch>
                  <a:fillRect l="-86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7FD25F79-0CD5-46B9-9CD4-EA1D4CCE496F}"/>
                  </a:ext>
                </a:extLst>
              </p:cNvPr>
              <p:cNvSpPr txBox="1"/>
              <p:nvPr/>
            </p:nvSpPr>
            <p:spPr>
              <a:xfrm>
                <a:off x="2211817" y="5665413"/>
                <a:ext cx="2746906" cy="11079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lvl="0">
                  <a:defRPr/>
                </a:pPr>
                <a:r>
                  <a:rPr kumimoji="0" lang="en-US" altLang="zh-CN" sz="2400" b="0" u="none" strike="noStrike" kern="1200" cap="none" spc="0" normalizeH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cs"/>
                  </a:rPr>
                  <a:t>   </a:t>
                </a:r>
                <a14:m>
                  <m:oMath xmlns:m="http://schemas.openxmlformats.org/officeDocument/2006/math">
                    <m:r>
                      <a:rPr kumimoji="0" lang="en-US" altLang="zh-CN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=</m:t>
                    </m:r>
                    <m:r>
                      <a:rPr kumimoji="0" lang="en-US" altLang="zh-CN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𝑠𝑖𝑔𝑛</m:t>
                    </m:r>
                    <m:d>
                      <m:dPr>
                        <m:ctrlPr>
                          <a:rPr kumimoji="0" lang="en-US" altLang="zh-CN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dPr>
                      <m:e>
                        <m:r>
                          <a:rPr kumimoji="0" lang="en-US" altLang="zh-CN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451.2</m:t>
                        </m:r>
                      </m:e>
                    </m:d>
                    <m:r>
                      <a:rPr lang="en-US" altLang="zh-CN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altLang="zh-CN" sz="2400" b="0" dirty="0">
                  <a:solidFill>
                    <a:srgbClr val="000000"/>
                  </a:solidFill>
                </a:endParaRPr>
              </a:p>
              <a:p>
                <a:pPr lvl="0">
                  <a:defRPr/>
                </a:pP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rPr>
                  <a:t>   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7FD25F79-0CD5-46B9-9CD4-EA1D4CCE49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11817" y="5665413"/>
                <a:ext cx="2746906" cy="1107996"/>
              </a:xfrm>
              <a:prstGeom prst="rect">
                <a:avLst/>
              </a:prstGeom>
              <a:blipFill>
                <a:blip r:embed="rId8"/>
                <a:stretch>
                  <a:fillRect r="-31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698134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2.1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感知器模型参数空间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BC2A8863-D721-4071-9487-A054BAAC80AC}"/>
                  </a:ext>
                </a:extLst>
              </p:cNvPr>
              <p:cNvSpPr/>
              <p:nvPr/>
            </p:nvSpPr>
            <p:spPr>
              <a:xfrm>
                <a:off x="6988505" y="1071735"/>
                <a:ext cx="1043811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lang="zh-CN" altLang="en-US" sz="2800" b="1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2800" b="1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𝓗</m:t>
                          </m:r>
                          <m:r>
                            <a:rPr lang="zh-CN" altLang="en-US" sz="2800" b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(∙</m:t>
                          </m: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BC2A8863-D721-4071-9487-A054BAAC80A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88505" y="1071735"/>
                <a:ext cx="1043811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文本框 11">
            <a:extLst>
              <a:ext uri="{FF2B5EF4-FFF2-40B4-BE49-F238E27FC236}">
                <a16:creationId xmlns:a16="http://schemas.microsoft.com/office/drawing/2014/main" id="{AE0330C9-048F-4802-9C55-9297AD10767D}"/>
              </a:ext>
            </a:extLst>
          </p:cNvPr>
          <p:cNvSpPr txBox="1"/>
          <p:nvPr/>
        </p:nvSpPr>
        <p:spPr>
          <a:xfrm>
            <a:off x="695195" y="1049105"/>
            <a:ext cx="65201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00FF"/>
                </a:solidFill>
                <a:latin typeface="+mn-ea"/>
              </a:rPr>
              <a:t>在二维空间观察感知器的分类面</a:t>
            </a:r>
            <a:r>
              <a:rPr lang="en-US" altLang="zh-CN" sz="2800" b="1" dirty="0">
                <a:solidFill>
                  <a:srgbClr val="0000FF"/>
                </a:solidFill>
                <a:latin typeface="+mn-ea"/>
              </a:rPr>
              <a:t>(</a:t>
            </a:r>
            <a:r>
              <a:rPr lang="zh-CN" altLang="en-US" sz="2800" i="1" dirty="0">
                <a:latin typeface="+mn-ea"/>
              </a:rPr>
              <a:t>候选的</a:t>
            </a:r>
            <a:r>
              <a:rPr lang="en-US" altLang="zh-CN" sz="2800" b="1" dirty="0">
                <a:solidFill>
                  <a:srgbClr val="0000FF"/>
                </a:solidFill>
                <a:latin typeface="+mn-ea"/>
              </a:rPr>
              <a:t>)</a:t>
            </a:r>
            <a:endParaRPr lang="zh-CN" altLang="en-US" sz="2800" b="1" dirty="0">
              <a:solidFill>
                <a:srgbClr val="0000FF"/>
              </a:solidFill>
              <a:latin typeface="+mn-ea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92C0BD69-6A3F-46FA-BF00-9E36B1E70C89}"/>
                  </a:ext>
                </a:extLst>
              </p:cNvPr>
              <p:cNvSpPr/>
              <p:nvPr/>
            </p:nvSpPr>
            <p:spPr>
              <a:xfrm>
                <a:off x="576090" y="1685746"/>
                <a:ext cx="455182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b="1" i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</m:d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𝑠𝑖𝑔𝑛</m:t>
                      </m:r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92C0BD69-6A3F-46FA-BF00-9E36B1E70C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090" y="1685746"/>
                <a:ext cx="4551824" cy="461665"/>
              </a:xfrm>
              <a:prstGeom prst="rect">
                <a:avLst/>
              </a:prstGeom>
              <a:blipFill>
                <a:blip r:embed="rId4"/>
                <a:stretch>
                  <a:fillRect b="-21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>
            <a:extLst>
              <a:ext uri="{FF2B5EF4-FFF2-40B4-BE49-F238E27FC236}">
                <a16:creationId xmlns:a16="http://schemas.microsoft.com/office/drawing/2014/main" id="{92B5882D-99B0-4932-A8CA-5A347DDA74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5071" y="2372564"/>
            <a:ext cx="1981200" cy="200025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72E8720-6B12-47E4-A476-6FB735C3CC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4121" y="4372814"/>
            <a:ext cx="1962150" cy="200025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40F39F2-C2DD-4F2A-A477-C5E9779056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18965" y="2452404"/>
            <a:ext cx="8306440" cy="38638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0AE3D402-47AE-404F-B472-E23DFE2C27BC}"/>
              </a:ext>
            </a:extLst>
          </p:cNvPr>
          <p:cNvSpPr txBox="1"/>
          <p:nvPr/>
        </p:nvSpPr>
        <p:spPr>
          <a:xfrm>
            <a:off x="4179888" y="2682240"/>
            <a:ext cx="1107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样本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1DA51B5D-6ECA-412C-8274-C767D454A479}"/>
                  </a:ext>
                </a:extLst>
              </p:cNvPr>
              <p:cNvSpPr/>
              <p:nvPr/>
            </p:nvSpPr>
            <p:spPr>
              <a:xfrm>
                <a:off x="4912150" y="2666641"/>
                <a:ext cx="43152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𝐱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1DA51B5D-6ECA-412C-8274-C767D454A47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12150" y="2666641"/>
                <a:ext cx="431528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箭头: 右 13">
            <a:extLst>
              <a:ext uri="{FF2B5EF4-FFF2-40B4-BE49-F238E27FC236}">
                <a16:creationId xmlns:a16="http://schemas.microsoft.com/office/drawing/2014/main" id="{9609A5C1-B1E5-4C43-8386-F12E7B3CCFFB}"/>
              </a:ext>
            </a:extLst>
          </p:cNvPr>
          <p:cNvSpPr/>
          <p:nvPr/>
        </p:nvSpPr>
        <p:spPr>
          <a:xfrm>
            <a:off x="5686185" y="2843092"/>
            <a:ext cx="356483" cy="161365"/>
          </a:xfrm>
          <a:prstGeom prst="rightArrow">
            <a:avLst/>
          </a:prstGeom>
          <a:solidFill>
            <a:srgbClr val="0000FF"/>
          </a:solidFill>
        </p:spPr>
        <p:txBody>
          <a:bodyPr wrap="none" rtlCol="0" anchor="ctr">
            <a:spAutoFit/>
          </a:bodyPr>
          <a:lstStyle/>
          <a:p>
            <a:pPr algn="ctr"/>
            <a:endParaRPr lang="zh-CN" altLang="en-US" sz="2400" kern="100" dirty="0">
              <a:ea typeface="宋体"/>
              <a:cs typeface="Times New Roman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6A884A9-EB2F-4150-A84A-14A3A2EABCBE}"/>
              </a:ext>
            </a:extLst>
          </p:cNvPr>
          <p:cNvSpPr txBox="1"/>
          <p:nvPr/>
        </p:nvSpPr>
        <p:spPr>
          <a:xfrm>
            <a:off x="6407955" y="2692941"/>
            <a:ext cx="5110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用平面</a:t>
            </a:r>
            <a:r>
              <a:rPr lang="en-US" altLang="zh-CN" sz="2400" dirty="0"/>
              <a:t>(</a:t>
            </a:r>
            <a:r>
              <a:rPr lang="zh-CN" altLang="en-US" sz="2400" dirty="0"/>
              <a:t>或者      超平面</a:t>
            </a:r>
            <a:r>
              <a:rPr lang="en-US" altLang="zh-CN" sz="2400" dirty="0"/>
              <a:t>)</a:t>
            </a:r>
            <a:r>
              <a:rPr lang="zh-CN" altLang="en-US" sz="2400" dirty="0"/>
              <a:t>上的点表示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9712E8CF-3557-42CC-A2FD-6E5F6F23A1BD}"/>
                  </a:ext>
                </a:extLst>
              </p:cNvPr>
              <p:cNvSpPr/>
              <p:nvPr/>
            </p:nvSpPr>
            <p:spPr>
              <a:xfrm>
                <a:off x="8032316" y="2666641"/>
                <a:ext cx="636648" cy="4755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b="1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𝐑</m:t>
                          </m:r>
                        </m:e>
                        <m:sup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𝒅</m:t>
                          </m:r>
                        </m:sup>
                      </m:sSup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9712E8CF-3557-42CC-A2FD-6E5F6F23A1B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32316" y="2666641"/>
                <a:ext cx="636648" cy="475579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文本框 21">
            <a:extLst>
              <a:ext uri="{FF2B5EF4-FFF2-40B4-BE49-F238E27FC236}">
                <a16:creationId xmlns:a16="http://schemas.microsoft.com/office/drawing/2014/main" id="{B1A5D2FA-62AE-405E-B937-CD50D254F5C3}"/>
              </a:ext>
            </a:extLst>
          </p:cNvPr>
          <p:cNvSpPr txBox="1"/>
          <p:nvPr/>
        </p:nvSpPr>
        <p:spPr>
          <a:xfrm>
            <a:off x="4179888" y="3246796"/>
            <a:ext cx="1107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标签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5E5B247D-6354-44B9-95BC-549055CF43AF}"/>
                  </a:ext>
                </a:extLst>
              </p:cNvPr>
              <p:cNvSpPr/>
              <p:nvPr/>
            </p:nvSpPr>
            <p:spPr>
              <a:xfrm>
                <a:off x="4912150" y="3184390"/>
                <a:ext cx="44640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zh-CN" altLang="en-US" i="1" dirty="0"/>
              </a:p>
            </p:txBody>
          </p:sp>
        </mc:Choice>
        <mc:Fallback xmlns=""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5E5B247D-6354-44B9-95BC-549055CF43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12150" y="3184390"/>
                <a:ext cx="446404" cy="461665"/>
              </a:xfrm>
              <a:prstGeom prst="rect">
                <a:avLst/>
              </a:prstGeom>
              <a:blipFill>
                <a:blip r:embed="rId10"/>
                <a:stretch>
                  <a:fillRect b="-1315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箭头: 右 23">
            <a:extLst>
              <a:ext uri="{FF2B5EF4-FFF2-40B4-BE49-F238E27FC236}">
                <a16:creationId xmlns:a16="http://schemas.microsoft.com/office/drawing/2014/main" id="{ED640B43-DFF6-4779-A5E5-4C5963E73681}"/>
              </a:ext>
            </a:extLst>
          </p:cNvPr>
          <p:cNvSpPr/>
          <p:nvPr/>
        </p:nvSpPr>
        <p:spPr>
          <a:xfrm>
            <a:off x="5662826" y="3372689"/>
            <a:ext cx="356483" cy="161365"/>
          </a:xfrm>
          <a:prstGeom prst="rightArrow">
            <a:avLst/>
          </a:prstGeom>
          <a:solidFill>
            <a:srgbClr val="0000FF"/>
          </a:solidFill>
        </p:spPr>
        <p:txBody>
          <a:bodyPr wrap="none" rtlCol="0" anchor="ctr">
            <a:spAutoFit/>
          </a:bodyPr>
          <a:lstStyle/>
          <a:p>
            <a:pPr algn="ctr"/>
            <a:endParaRPr lang="zh-CN" altLang="en-US" sz="2400" kern="100" dirty="0">
              <a:ea typeface="宋体"/>
              <a:cs typeface="Times New Roman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464FEEA8-635C-4E6E-8B4D-F34AE3AAFB5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51739" y="3172672"/>
            <a:ext cx="1714500" cy="5524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50658200-6F39-4C1E-8CE2-382178291EF9}"/>
                  </a:ext>
                </a:extLst>
              </p:cNvPr>
              <p:cNvSpPr/>
              <p:nvPr/>
            </p:nvSpPr>
            <p:spPr>
              <a:xfrm>
                <a:off x="4301585" y="3793151"/>
                <a:ext cx="86376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altLang="zh-CN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b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50658200-6F39-4C1E-8CE2-382178291EF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1585" y="3793151"/>
                <a:ext cx="863763" cy="461665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箭头: 右 24">
            <a:extLst>
              <a:ext uri="{FF2B5EF4-FFF2-40B4-BE49-F238E27FC236}">
                <a16:creationId xmlns:a16="http://schemas.microsoft.com/office/drawing/2014/main" id="{CDC78D02-6DB5-4E13-AF29-F00F51DFF5C4}"/>
              </a:ext>
            </a:extLst>
          </p:cNvPr>
          <p:cNvSpPr/>
          <p:nvPr/>
        </p:nvSpPr>
        <p:spPr>
          <a:xfrm>
            <a:off x="5676705" y="3924742"/>
            <a:ext cx="356483" cy="161365"/>
          </a:xfrm>
          <a:prstGeom prst="rightArrow">
            <a:avLst/>
          </a:prstGeom>
          <a:solidFill>
            <a:srgbClr val="0000FF"/>
          </a:solidFill>
        </p:spPr>
        <p:txBody>
          <a:bodyPr wrap="none" rtlCol="0" anchor="ctr">
            <a:spAutoFit/>
          </a:bodyPr>
          <a:lstStyle/>
          <a:p>
            <a:pPr algn="ctr"/>
            <a:endParaRPr lang="zh-CN" altLang="en-US" sz="2400" kern="100" dirty="0">
              <a:ea typeface="宋体"/>
              <a:cs typeface="Times New Roman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755AAA6-1184-4AC6-A5ED-D6FB3128403B}"/>
              </a:ext>
            </a:extLst>
          </p:cNvPr>
          <p:cNvSpPr txBox="1"/>
          <p:nvPr/>
        </p:nvSpPr>
        <p:spPr>
          <a:xfrm>
            <a:off x="6407954" y="3774591"/>
            <a:ext cx="5110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平面上的</a:t>
            </a:r>
            <a:r>
              <a:rPr lang="zh-CN" altLang="en-US" sz="2400" dirty="0">
                <a:solidFill>
                  <a:srgbClr val="FF00FF"/>
                </a:solidFill>
              </a:rPr>
              <a:t>线</a:t>
            </a:r>
            <a:r>
              <a:rPr lang="en-US" altLang="zh-CN" sz="2400" dirty="0"/>
              <a:t>(</a:t>
            </a:r>
            <a:r>
              <a:rPr lang="zh-CN" altLang="en-US" sz="2400" dirty="0"/>
              <a:t>或者      上的</a:t>
            </a:r>
            <a:r>
              <a:rPr lang="zh-CN" altLang="en-US" sz="2400" dirty="0">
                <a:solidFill>
                  <a:srgbClr val="FF00FF"/>
                </a:solidFill>
              </a:rPr>
              <a:t>超平面</a:t>
            </a:r>
            <a:r>
              <a:rPr lang="zh-CN" altLang="en-US" sz="2400" dirty="0"/>
              <a:t>）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0B12B27E-9080-4212-A12B-B83B2018BA51}"/>
                  </a:ext>
                </a:extLst>
              </p:cNvPr>
              <p:cNvSpPr/>
              <p:nvPr/>
            </p:nvSpPr>
            <p:spPr>
              <a:xfrm>
                <a:off x="8622177" y="3779237"/>
                <a:ext cx="636648" cy="4755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b="1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𝐑</m:t>
                          </m:r>
                        </m:e>
                        <m:sup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𝒅</m:t>
                          </m:r>
                        </m:sup>
                      </m:sSup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0B12B27E-9080-4212-A12B-B83B2018BA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22177" y="3779237"/>
                <a:ext cx="636648" cy="475579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文本框 28">
            <a:extLst>
              <a:ext uri="{FF2B5EF4-FFF2-40B4-BE49-F238E27FC236}">
                <a16:creationId xmlns:a16="http://schemas.microsoft.com/office/drawing/2014/main" id="{BC772F9F-C0F3-4EF6-92C2-A031C5583FE1}"/>
              </a:ext>
            </a:extLst>
          </p:cNvPr>
          <p:cNvSpPr txBox="1"/>
          <p:nvPr/>
        </p:nvSpPr>
        <p:spPr>
          <a:xfrm>
            <a:off x="4633472" y="4448570"/>
            <a:ext cx="77688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平面被分成两个区域，分别表示</a:t>
            </a:r>
            <a:r>
              <a:rPr lang="en-US" altLang="zh-CN" sz="2400" dirty="0">
                <a:solidFill>
                  <a:srgbClr val="FA220C"/>
                </a:solidFill>
              </a:rPr>
              <a:t>+1</a:t>
            </a:r>
            <a:r>
              <a:rPr lang="zh-CN" altLang="en-US" sz="2400" dirty="0"/>
              <a:t>类和</a:t>
            </a:r>
            <a:r>
              <a:rPr lang="en-US" altLang="zh-CN" sz="2400" dirty="0">
                <a:solidFill>
                  <a:srgbClr val="0000FF"/>
                </a:solidFill>
              </a:rPr>
              <a:t>-1</a:t>
            </a:r>
            <a:r>
              <a:rPr lang="zh-CN" altLang="en-US" sz="2400" dirty="0"/>
              <a:t>类所在的区域 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1CE6DA1-69F1-4A4F-A968-C14C77441DD7}"/>
              </a:ext>
            </a:extLst>
          </p:cNvPr>
          <p:cNvSpPr txBox="1"/>
          <p:nvPr/>
        </p:nvSpPr>
        <p:spPr>
          <a:xfrm>
            <a:off x="4633471" y="4966186"/>
            <a:ext cx="77688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不同的</a:t>
            </a:r>
            <a:r>
              <a:rPr lang="zh-CN" altLang="en-US" sz="2400" dirty="0">
                <a:solidFill>
                  <a:srgbClr val="FF00FF"/>
                </a:solidFill>
              </a:rPr>
              <a:t>线</a:t>
            </a:r>
            <a:r>
              <a:rPr lang="zh-CN" altLang="en-US" sz="2400" dirty="0"/>
              <a:t>有可能将同一样本分到不同的类别中去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3C0E0BDF-E25E-4322-8EA6-86AA54CE4D86}"/>
              </a:ext>
            </a:extLst>
          </p:cNvPr>
          <p:cNvSpPr txBox="1"/>
          <p:nvPr/>
        </p:nvSpPr>
        <p:spPr>
          <a:xfrm>
            <a:off x="4041445" y="5680979"/>
            <a:ext cx="82224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00FF"/>
                </a:solidFill>
                <a:latin typeface="+mn-ea"/>
              </a:rPr>
              <a:t>感知器也被称作二元线性分类器</a:t>
            </a:r>
            <a:r>
              <a:rPr lang="en-US" altLang="zh-CN" sz="2800" b="1" dirty="0">
                <a:solidFill>
                  <a:srgbClr val="0000FF"/>
                </a:solidFill>
                <a:latin typeface="+mn-ea"/>
              </a:rPr>
              <a:t>(</a:t>
            </a:r>
            <a:r>
              <a:rPr lang="en-US" altLang="zh-CN" sz="2000" i="1" dirty="0">
                <a:latin typeface="+mn-ea"/>
              </a:rPr>
              <a:t>binary linear classifiers</a:t>
            </a:r>
            <a:r>
              <a:rPr lang="en-US" altLang="zh-CN" sz="2800" b="1" dirty="0">
                <a:solidFill>
                  <a:srgbClr val="0000FF"/>
                </a:solidFill>
                <a:latin typeface="+mn-ea"/>
              </a:rPr>
              <a:t>)</a:t>
            </a:r>
            <a:endParaRPr lang="zh-CN" altLang="en-US" sz="2800" b="1" dirty="0">
              <a:solidFill>
                <a:srgbClr val="0000FF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0116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07732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lvl="0">
              <a:defRPr/>
            </a:pPr>
            <a:r>
              <a:rPr lang="zh-CN" altLang="en-US" sz="5000" kern="0" dirty="0">
                <a:solidFill>
                  <a:srgbClr val="000000"/>
                </a:solidFill>
              </a:rPr>
              <a:t>个人简介</a:t>
            </a:r>
            <a:endParaRPr kumimoji="0" lang="en-US" sz="5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 Box 4">
            <a:extLst>
              <a:ext uri="{FF2B5EF4-FFF2-40B4-BE49-F238E27FC236}">
                <a16:creationId xmlns:a16="http://schemas.microsoft.com/office/drawing/2014/main" id="{08BF8388-FD67-4888-A31F-8A209D0F8D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1280718"/>
            <a:ext cx="11952914" cy="4488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buFontTx/>
              <a:buChar char="•"/>
            </a:pPr>
            <a:r>
              <a:rPr lang="en-US" altLang="zh-CN" dirty="0">
                <a:ea typeface="SimSun" panose="02010600030101010101" pitchFamily="2" charset="-122"/>
              </a:rPr>
              <a:t> </a:t>
            </a:r>
            <a:r>
              <a:rPr lang="en-US" altLang="zh-CN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2014/07</a:t>
            </a:r>
            <a:r>
              <a:rPr lang="zh-CN" altLang="en-US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至今，在</a:t>
            </a:r>
            <a:r>
              <a:rPr lang="zh-CN" altLang="en-US" sz="2700" b="1" dirty="0">
                <a:solidFill>
                  <a:srgbClr val="033BE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华中科技大学</a:t>
            </a:r>
            <a:r>
              <a:rPr lang="zh-CN" altLang="en-US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人工智能与自动化学院担任专职教师；</a:t>
            </a:r>
            <a:endParaRPr lang="en-US" altLang="zh-CN" sz="27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25000"/>
              </a:lnSpc>
              <a:buFontTx/>
              <a:buChar char="•"/>
            </a:pPr>
            <a:endParaRPr lang="en-US" altLang="zh-CN" dirty="0">
              <a:ea typeface="SimSun" panose="02010600030101010101" pitchFamily="2" charset="-122"/>
            </a:endParaRPr>
          </a:p>
          <a:p>
            <a:pPr algn="l">
              <a:lnSpc>
                <a:spcPct val="125000"/>
              </a:lnSpc>
              <a:buFontTx/>
              <a:buChar char="•"/>
            </a:pPr>
            <a:r>
              <a:rPr lang="en-US" altLang="zh-CN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2012/03</a:t>
            </a:r>
            <a:r>
              <a:rPr lang="zh-CN" altLang="en-US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至</a:t>
            </a:r>
            <a:r>
              <a:rPr lang="en-US" altLang="zh-CN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2014/07</a:t>
            </a:r>
            <a:r>
              <a:rPr lang="zh-CN" altLang="en-US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，分别在</a:t>
            </a:r>
            <a:r>
              <a:rPr lang="zh-CN" altLang="en-US" sz="27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新加坡南洋理工大学</a:t>
            </a:r>
            <a:r>
              <a:rPr lang="zh-CN" altLang="en-US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计算机学院与媒体创新研究所从事博士后研究员工作；</a:t>
            </a:r>
            <a:endParaRPr lang="en-US" altLang="zh-CN" sz="27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25000"/>
              </a:lnSpc>
              <a:buFontTx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25000"/>
              </a:lnSpc>
              <a:buFontTx/>
              <a:buChar char="•"/>
            </a:pPr>
            <a:r>
              <a:rPr lang="en-US" altLang="zh-CN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2000/09</a:t>
            </a:r>
            <a:r>
              <a:rPr lang="zh-CN" altLang="en-US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至</a:t>
            </a:r>
            <a:r>
              <a:rPr lang="en-US" altLang="zh-CN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2011/12   </a:t>
            </a:r>
            <a:r>
              <a:rPr lang="zh-CN" altLang="en-US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分别在</a:t>
            </a:r>
            <a:r>
              <a:rPr lang="zh-CN" altLang="en-US" sz="27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华中科技大学</a:t>
            </a:r>
            <a:r>
              <a:rPr lang="zh-CN" altLang="en-US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电子与信息工程系，外语系和图像识别与人工智能研究所获得学士、硕士与博士学位；</a:t>
            </a:r>
            <a:endParaRPr lang="en-US" altLang="zh-CN" sz="27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25000"/>
              </a:lnSpc>
              <a:buFontTx/>
              <a:buChar char="•"/>
            </a:pPr>
            <a:endParaRPr lang="en-US" altLang="zh-CN" sz="27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25000"/>
              </a:lnSpc>
              <a:buFontTx/>
              <a:buChar char="•"/>
            </a:pPr>
            <a:r>
              <a:rPr lang="zh-CN" altLang="en-US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研究兴趣：计算机视觉、图像分析与机器学习。</a:t>
            </a:r>
            <a:endParaRPr lang="en-US" altLang="zh-CN" sz="27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51298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2.1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感知器模型参数空间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1023749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1" kern="0" dirty="0">
                <a:solidFill>
                  <a:srgbClr val="0000FF"/>
                </a:solidFill>
                <a:latin typeface="Arial" charset="0"/>
              </a:rPr>
              <a:t>用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向量几何知识来分析感知器模型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1" name="Picture 2" descr="ms29">
            <a:extLst>
              <a:ext uri="{FF2B5EF4-FFF2-40B4-BE49-F238E27FC236}">
                <a16:creationId xmlns:a16="http://schemas.microsoft.com/office/drawing/2014/main" id="{85400300-6435-4F44-840C-1F844D20F1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5561" y="1597626"/>
            <a:ext cx="6840537" cy="4700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440927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2.1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感知器模型参数空间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1023749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用向量几何知识来分析感知器模型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2" name="Picture 2" descr="ms29">
            <a:extLst>
              <a:ext uri="{FF2B5EF4-FFF2-40B4-BE49-F238E27FC236}">
                <a16:creationId xmlns:a16="http://schemas.microsoft.com/office/drawing/2014/main" id="{CC500CDF-3340-459A-A234-5885309614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098" y="2428947"/>
            <a:ext cx="4608512" cy="316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575121C8-CB74-4D0F-9EDD-14D4BA955728}"/>
                  </a:ext>
                </a:extLst>
              </p:cNvPr>
              <p:cNvSpPr txBox="1"/>
              <p:nvPr/>
            </p:nvSpPr>
            <p:spPr>
              <a:xfrm>
                <a:off x="5465276" y="1721550"/>
                <a:ext cx="4116714" cy="37055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zh-CN" altLang="en-US" sz="2400" i="0">
                        <a:latin typeface="Cambria Math" panose="02040503050406030204" pitchFamily="18" charset="0"/>
                      </a:rPr>
                      <m:t>假定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  </m:t>
                    </m:r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1" i="0" smtClean="0"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zh-CN" altLang="en-US" sz="2400" i="1">
                        <a:latin typeface="Cambria Math" panose="02040503050406030204" pitchFamily="18" charset="0"/>
                      </a:rPr>
                      <m:t>和</m:t>
                    </m:r>
                    <m:sSub>
                      <m:sSubPr>
                        <m:ctrlPr>
                          <a:rPr lang="en-US" altLang="zh-CN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sz="2400" b="1" i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zh-CN" alt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在</m:t>
                    </m:r>
                  </m:oMath>
                </a14:m>
                <a:r>
                  <a:rPr lang="zh-CN" altLang="en-US" sz="2400" dirty="0">
                    <a:latin typeface="+mn-ea"/>
                  </a:rPr>
                  <a:t>分类面上：</a:t>
                </a:r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575121C8-CB74-4D0F-9EDD-14D4BA9557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5276" y="1721550"/>
                <a:ext cx="4116714" cy="370551"/>
              </a:xfrm>
              <a:prstGeom prst="rect">
                <a:avLst/>
              </a:prstGeom>
              <a:blipFill>
                <a:blip r:embed="rId4"/>
                <a:stretch>
                  <a:fillRect l="-3704" t="-24590" b="-4918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F15BF3AA-C14B-4C7B-9DE3-7025CA793A47}"/>
                  </a:ext>
                </a:extLst>
              </p:cNvPr>
              <p:cNvSpPr txBox="1"/>
              <p:nvPr/>
            </p:nvSpPr>
            <p:spPr>
              <a:xfrm>
                <a:off x="6571662" y="2703531"/>
                <a:ext cx="3481659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0" smtClean="0">
                                  <a:latin typeface="Cambria Math" panose="020405030504060302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p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b>
                        <m:sSubPr>
                          <m:ctrlPr>
                            <a:rPr lang="en-US" altLang="zh-CN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en-US" altLang="zh-CN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F15BF3AA-C14B-4C7B-9DE3-7025CA793A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71662" y="2703531"/>
                <a:ext cx="3481659" cy="369332"/>
              </a:xfrm>
              <a:prstGeom prst="rect">
                <a:avLst/>
              </a:prstGeom>
              <a:blipFill>
                <a:blip r:embed="rId5"/>
                <a:stretch>
                  <a:fillRect b="-278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496301AA-4DAF-4EDA-8990-FCD1AA89917B}"/>
                  </a:ext>
                </a:extLst>
              </p:cNvPr>
              <p:cNvSpPr txBox="1"/>
              <p:nvPr/>
            </p:nvSpPr>
            <p:spPr>
              <a:xfrm>
                <a:off x="6571662" y="3422136"/>
                <a:ext cx="3447098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0" smtClean="0">
                                  <a:latin typeface="Cambria Math" panose="020405030504060302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p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b>
                        <m:sSubPr>
                          <m:ctrlPr>
                            <a:rPr lang="en-US" altLang="zh-CN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496301AA-4DAF-4EDA-8990-FCD1AA8991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71662" y="3422136"/>
                <a:ext cx="3447098" cy="369332"/>
              </a:xfrm>
              <a:prstGeom prst="rect">
                <a:avLst/>
              </a:prstGeom>
              <a:blipFill>
                <a:blip r:embed="rId6"/>
                <a:stretch>
                  <a:fillRect r="-885" b="-278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E32205A2-22EB-4DF9-B1DA-C079B2D3ADDC}"/>
                  </a:ext>
                </a:extLst>
              </p:cNvPr>
              <p:cNvSpPr txBox="1"/>
              <p:nvPr/>
            </p:nvSpPr>
            <p:spPr>
              <a:xfrm>
                <a:off x="6693426" y="4192606"/>
                <a:ext cx="2443746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p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CN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 =0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E32205A2-22EB-4DF9-B1DA-C079B2D3AD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3426" y="4192606"/>
                <a:ext cx="2443746" cy="369332"/>
              </a:xfrm>
              <a:prstGeom prst="rect">
                <a:avLst/>
              </a:prstGeom>
              <a:blipFill>
                <a:blip r:embed="rId7"/>
                <a:stretch>
                  <a:fillRect r="-2244" b="-38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B9AD7524-C97E-4EDB-A1F1-5455D923C13D}"/>
                  </a:ext>
                </a:extLst>
              </p:cNvPr>
              <p:cNvSpPr txBox="1"/>
              <p:nvPr/>
            </p:nvSpPr>
            <p:spPr>
              <a:xfrm>
                <a:off x="6693426" y="4876402"/>
                <a:ext cx="2080121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2400" b="1" i="1" smtClean="0">
                          <a:latin typeface="Cambria Math" panose="02040503050406030204" pitchFamily="18" charset="0"/>
                        </a:rPr>
                        <m:t>𝒘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⊥(</m:t>
                      </m:r>
                      <m:sSub>
                        <m:sSubPr>
                          <m:ctrlPr>
                            <a:rPr lang="en-US" altLang="zh-CN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CN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B9AD7524-C97E-4EDB-A1F1-5455D923C1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3426" y="4876402"/>
                <a:ext cx="2080121" cy="369332"/>
              </a:xfrm>
              <a:prstGeom prst="rect">
                <a:avLst/>
              </a:prstGeom>
              <a:blipFill>
                <a:blip r:embed="rId8"/>
                <a:stretch>
                  <a:fillRect r="-1466" b="-3606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E3E22D15-B367-4AD9-B0A7-D20B014E2E26}"/>
              </a:ext>
            </a:extLst>
          </p:cNvPr>
          <p:cNvCxnSpPr>
            <a:cxnSpLocks/>
          </p:cNvCxnSpPr>
          <p:nvPr/>
        </p:nvCxnSpPr>
        <p:spPr>
          <a:xfrm flipV="1">
            <a:off x="1167088" y="3056009"/>
            <a:ext cx="164073" cy="1505929"/>
          </a:xfrm>
          <a:prstGeom prst="straightConnector1">
            <a:avLst/>
          </a:prstGeom>
          <a:ln w="222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CEF0363C-5930-410D-B483-EC522C5CCCA5}"/>
              </a:ext>
            </a:extLst>
          </p:cNvPr>
          <p:cNvCxnSpPr>
            <a:cxnSpLocks/>
          </p:cNvCxnSpPr>
          <p:nvPr/>
        </p:nvCxnSpPr>
        <p:spPr>
          <a:xfrm flipV="1">
            <a:off x="1167088" y="3600350"/>
            <a:ext cx="1045408" cy="992632"/>
          </a:xfrm>
          <a:prstGeom prst="straightConnector1">
            <a:avLst/>
          </a:prstGeom>
          <a:ln w="222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DE6832DA-CB5F-4947-9CF3-8C3FAFF12591}"/>
                  </a:ext>
                </a:extLst>
              </p:cNvPr>
              <p:cNvSpPr txBox="1"/>
              <p:nvPr/>
            </p:nvSpPr>
            <p:spPr>
              <a:xfrm>
                <a:off x="1232938" y="2669526"/>
                <a:ext cx="618213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24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24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kumimoji="0" lang="en-US" altLang="zh-CN" sz="24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zh-CN" altLang="en-US" b="1" dirty="0"/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DE6832DA-CB5F-4947-9CF3-8C3FAFF125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2938" y="2669526"/>
                <a:ext cx="618213" cy="461665"/>
              </a:xfrm>
              <a:prstGeom prst="rect">
                <a:avLst/>
              </a:prstGeom>
              <a:blipFill>
                <a:blip r:embed="rId9"/>
                <a:stretch>
                  <a:fillRect b="-39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D8072411-A3CE-4E8F-93C8-81C917296F4D}"/>
                  </a:ext>
                </a:extLst>
              </p:cNvPr>
              <p:cNvSpPr txBox="1"/>
              <p:nvPr/>
            </p:nvSpPr>
            <p:spPr>
              <a:xfrm>
                <a:off x="2114273" y="3264444"/>
                <a:ext cx="618213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4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𝐱</m:t>
                          </m:r>
                        </m:e>
                        <m:sub>
                          <m:r>
                            <a:rPr kumimoji="0" lang="en-US" altLang="zh-CN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D8072411-A3CE-4E8F-93C8-81C917296F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14273" y="3264444"/>
                <a:ext cx="618213" cy="461665"/>
              </a:xfrm>
              <a:prstGeom prst="rect">
                <a:avLst/>
              </a:prstGeom>
              <a:blipFill>
                <a:blip r:embed="rId10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TextBox 20">
            <a:extLst>
              <a:ext uri="{FF2B5EF4-FFF2-40B4-BE49-F238E27FC236}">
                <a16:creationId xmlns:a16="http://schemas.microsoft.com/office/drawing/2014/main" id="{97D58F40-A840-4AE6-A4A0-0A91ACD9C1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15919" y="5693380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权向量垂直于</a:t>
            </a:r>
            <a:r>
              <a:rPr lang="zh-CN" altLang="en-US" sz="2800" b="1" kern="0" dirty="0">
                <a:solidFill>
                  <a:srgbClr val="0000FF"/>
                </a:solidFill>
                <a:latin typeface="Arial" charset="0"/>
              </a:rPr>
              <a:t>分类面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06559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2.1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感知器模型参数空间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1023749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用向量几何知识来分析感知器模型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23" name="Picture 2" descr="ms29">
            <a:extLst>
              <a:ext uri="{FF2B5EF4-FFF2-40B4-BE49-F238E27FC236}">
                <a16:creationId xmlns:a16="http://schemas.microsoft.com/office/drawing/2014/main" id="{B60725FE-422A-46A3-9B26-CB90421478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680" y="2803352"/>
            <a:ext cx="4802586" cy="3300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A76EE493-796E-4841-BB37-A917894FC127}"/>
                  </a:ext>
                </a:extLst>
              </p:cNvPr>
              <p:cNvSpPr txBox="1"/>
              <p:nvPr/>
            </p:nvSpPr>
            <p:spPr>
              <a:xfrm>
                <a:off x="2310610" y="1666934"/>
                <a:ext cx="5653855" cy="40671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2400" b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cs"/>
                  </a:rPr>
                  <a:t>如果</a:t>
                </a:r>
                <a14:m>
                  <m:oMath xmlns:m="http://schemas.openxmlformats.org/officeDocument/2006/math">
                    <m:r>
                      <a:rPr kumimoji="0" lang="en-US" altLang="zh-CN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 </m:t>
                    </m:r>
                    <m:r>
                      <a:rPr lang="en-US" altLang="zh-CN" sz="2400" b="1" i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𝐱</m:t>
                    </m:r>
                    <m:r>
                      <a:rPr kumimoji="0" lang="en-US" altLang="zh-CN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∈</m:t>
                    </m:r>
                    <m:r>
                      <a:rPr kumimoji="0" lang="en-US" altLang="zh-CN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𝐷</m:t>
                    </m:r>
                    <m:r>
                      <a:rPr kumimoji="0" lang="en-US" altLang="zh-CN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 </m:t>
                    </m:r>
                    <m:r>
                      <a:rPr lang="zh-CN" altLang="en-US" sz="2400" i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在</m:t>
                    </m:r>
                    <m:r>
                      <a:rPr lang="zh-CN" altLang="en-US" sz="240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特征平面上</m:t>
                    </m:r>
                    <m:r>
                      <a:rPr lang="zh-CN" alt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，</m:t>
                    </m:r>
                    <m:r>
                      <a:rPr kumimoji="0" lang="en-US" altLang="zh-CN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 </m:t>
                    </m:r>
                    <m:sSub>
                      <m:sSubPr>
                        <m:ctrlPr>
                          <a:rPr kumimoji="0" lang="en-US" altLang="zh-CN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CN" sz="2400" b="1" i="0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𝐱</m:t>
                        </m:r>
                      </m:e>
                      <m:sub>
                        <m:r>
                          <a:rPr kumimoji="0" lang="en-US" altLang="zh-CN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𝑝</m:t>
                        </m:r>
                      </m:sub>
                    </m:sSub>
                    <m:r>
                      <a:rPr kumimoji="0" lang="en-US" altLang="zh-CN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 </m:t>
                    </m:r>
                    <m:r>
                      <a:rPr lang="zh-CN" alt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在</m:t>
                    </m:r>
                    <m:r>
                      <a:rPr lang="zh-CN" altLang="en-US" sz="24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分类面上</m:t>
                    </m:r>
                  </m:oMath>
                </a14:m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</mc:Choice>
        <mc:Fallback xmlns="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A76EE493-796E-4841-BB37-A917894FC1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0610" y="1666934"/>
                <a:ext cx="5653855" cy="406714"/>
              </a:xfrm>
              <a:prstGeom prst="rect">
                <a:avLst/>
              </a:prstGeom>
              <a:blipFill>
                <a:blip r:embed="rId4"/>
                <a:stretch>
                  <a:fillRect l="-3233" t="-20896" r="-1616" b="-3731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4C5F98BC-F40F-4100-AA61-65E342BD5A9E}"/>
                  </a:ext>
                </a:extLst>
              </p:cNvPr>
              <p:cNvSpPr txBox="1"/>
              <p:nvPr/>
            </p:nvSpPr>
            <p:spPr>
              <a:xfrm>
                <a:off x="2094032" y="2190687"/>
                <a:ext cx="5833071" cy="42428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</m:t>
                      </m:r>
                      <m:r>
                        <a:rPr kumimoji="0" lang="en-US" altLang="zh-CN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𝑟</m:t>
                      </m:r>
                      <m:r>
                        <a:rPr kumimoji="0" lang="en-US" altLang="zh-CN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</m:t>
                      </m:r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表示</m:t>
                      </m:r>
                      <m:r>
                        <a:rPr lang="en-US" altLang="zh-CN" sz="2400" b="1" i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2400" b="1" i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𝐱</m:t>
                      </m:r>
                      <m:r>
                        <a:rPr kumimoji="0" lang="en-US" altLang="zh-CN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</m:t>
                      </m:r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与</m:t>
                      </m:r>
                      <m:r>
                        <a:rPr lang="zh-CN" altLang="en-US" sz="24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分类面</m:t>
                      </m:r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altLang="zh-CN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en-US" altLang="zh-CN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b="1" i="0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𝐱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zh-CN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=0</m:t>
                          </m:r>
                        </m:e>
                      </m:d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之间</m:t>
                      </m:r>
                      <m:r>
                        <a:rPr lang="zh-CN" altLang="en-US" sz="24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的</m:t>
                      </m:r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距离</m:t>
                      </m:r>
                    </m:oMath>
                  </m:oMathPara>
                </a14:m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</mc:Choice>
        <mc:Fallback xmlns="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4C5F98BC-F40F-4100-AA61-65E342BD5A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94032" y="2190687"/>
                <a:ext cx="5833071" cy="42428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EE5FF296-CFE7-473D-B00F-DD1A4EC11C6F}"/>
                  </a:ext>
                </a:extLst>
              </p:cNvPr>
              <p:cNvSpPr txBox="1"/>
              <p:nvPr/>
            </p:nvSpPr>
            <p:spPr>
              <a:xfrm>
                <a:off x="6688540" y="2869272"/>
                <a:ext cx="2242024" cy="67954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</m:t>
                      </m:r>
                      <m:r>
                        <a:rPr kumimoji="0" lang="en-US" altLang="zh-CN" sz="24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𝐱</m:t>
                      </m:r>
                      <m:r>
                        <a:rPr kumimoji="0" lang="en-US" altLang="zh-CN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 </m:t>
                      </m:r>
                      <m:sSub>
                        <m:sSubPr>
                          <m:ctrlPr>
                            <a:rPr kumimoji="0" lang="en-US" altLang="zh-CN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4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𝐱</m:t>
                          </m:r>
                        </m:e>
                        <m:sub>
                          <m:r>
                            <a:rPr kumimoji="0" lang="en-US" altLang="zh-CN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𝑝</m:t>
                          </m:r>
                        </m:sub>
                      </m:sSub>
                      <m:r>
                        <a:rPr kumimoji="0" lang="en-US" altLang="zh-CN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+</m:t>
                      </m:r>
                      <m:r>
                        <a:rPr kumimoji="0" lang="en-US" altLang="zh-CN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𝑟</m:t>
                      </m:r>
                      <m:f>
                        <m:fPr>
                          <m:ctrlPr>
                            <a:rPr kumimoji="0" lang="en-US" altLang="zh-CN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fPr>
                        <m:num>
                          <m:r>
                            <a:rPr kumimoji="0" lang="en-US" altLang="zh-CN" sz="24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𝒘</m:t>
                          </m:r>
                        </m:num>
                        <m:den>
                          <m:d>
                            <m:dPr>
                              <m:begChr m:val="‖"/>
                              <m:endChr m:val="‖"/>
                              <m:ctrlPr>
                                <a:rPr kumimoji="0" lang="en-US" altLang="zh-CN" sz="24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dPr>
                            <m:e>
                              <m:r>
                                <a:rPr kumimoji="0" lang="en-US" altLang="zh-CN" sz="24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𝒘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Cambria Math" panose="02040503050406030204" pitchFamily="18" charset="0"/>
                  <a:cs typeface="+mn-cs"/>
                </a:endParaRPr>
              </a:p>
            </p:txBody>
          </p:sp>
        </mc:Choice>
        <mc:Fallback xmlns="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EE5FF296-CFE7-473D-B00F-DD1A4EC11C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88540" y="2869272"/>
                <a:ext cx="2242024" cy="67954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FC0BE7E2-3A77-4289-91EB-E06D4D4B03F6}"/>
                  </a:ext>
                </a:extLst>
              </p:cNvPr>
              <p:cNvSpPr txBox="1"/>
              <p:nvPr/>
            </p:nvSpPr>
            <p:spPr>
              <a:xfrm>
                <a:off x="6688540" y="4048617"/>
                <a:ext cx="4385860" cy="21920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0" lang="en-US" altLang="zh-CN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+mn-cs"/>
                        </a:rPr>
                        <m:t>𝑔</m:t>
                      </m:r>
                      <m:d>
                        <m:dPr>
                          <m:ctrlPr>
                            <a:rPr kumimoji="0" lang="en-US" altLang="zh-CN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r>
                            <a:rPr lang="en-US" altLang="zh-CN" sz="2400" b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</m:d>
                      <m:r>
                        <a:rPr kumimoji="0" lang="en-US" altLang="zh-CN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sSup>
                        <m:sSupPr>
                          <m:ctrlPr>
                            <a:rPr kumimoji="0" lang="en-US" altLang="zh-CN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CN" sz="24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𝒘</m:t>
                          </m:r>
                        </m:e>
                        <m:sup>
                          <m:r>
                            <a:rPr kumimoji="0" lang="en-US" altLang="zh-CN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𝑇</m:t>
                          </m:r>
                        </m:sup>
                      </m:sSup>
                      <m:r>
                        <a:rPr kumimoji="0" lang="en-US" altLang="zh-CN" sz="24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𝐱</m:t>
                      </m:r>
                      <m:r>
                        <a:rPr kumimoji="0" lang="en-US" altLang="zh-CN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+</m:t>
                      </m:r>
                      <m:sSub>
                        <m:sSubPr>
                          <m:ctrlPr>
                            <a:rPr kumimoji="0" lang="en-US" altLang="zh-CN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𝑤</m:t>
                          </m:r>
                        </m:e>
                        <m:sub>
                          <m:r>
                            <a:rPr kumimoji="0" lang="en-US" altLang="zh-CN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kumimoji="0" lang="en-US" altLang="zh-CN" sz="24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mbria Math" panose="02040503050406030204" pitchFamily="18" charset="0"/>
                  <a:ea typeface="宋体" panose="02010600030101010101" pitchFamily="2" charset="-122"/>
                  <a:cs typeface="+mn-cs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+mn-cs"/>
                        </a:rPr>
                        <m:t>     =</m:t>
                      </m:r>
                      <m:sSup>
                        <m:sSupPr>
                          <m:ctrlPr>
                            <a:rPr kumimoji="0" lang="en-US" altLang="zh-CN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CN" sz="24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𝒘</m:t>
                          </m:r>
                        </m:e>
                        <m:sup>
                          <m:r>
                            <a:rPr kumimoji="0" lang="en-US" altLang="zh-CN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𝑇</m:t>
                          </m:r>
                        </m:sup>
                      </m:sSup>
                      <m:d>
                        <m:dPr>
                          <m:ctrlPr>
                            <a:rPr kumimoji="0" lang="en-US" altLang="zh-CN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zh-CN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2400" b="1" i="0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𝐱</m:t>
                              </m:r>
                            </m:e>
                            <m:sub>
                              <m:r>
                                <a:rPr kumimoji="0" lang="en-US" altLang="zh-CN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sub>
                          </m:sSub>
                          <m:r>
                            <a:rPr kumimoji="0" lang="en-US" altLang="zh-CN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+</m:t>
                          </m:r>
                          <m:r>
                            <a:rPr kumimoji="0" lang="en-US" altLang="zh-CN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𝑟</m:t>
                          </m:r>
                          <m:f>
                            <m:fPr>
                              <m:ctrlPr>
                                <a:rPr kumimoji="0" lang="en-US" altLang="zh-CN" sz="2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fPr>
                            <m:num>
                              <m:r>
                                <a:rPr kumimoji="0" lang="en-US" altLang="zh-CN" sz="24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𝒘</m:t>
                              </m:r>
                            </m:num>
                            <m:den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kumimoji="0" lang="en-US" altLang="zh-CN" sz="2400" b="1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kumimoji="0" lang="en-US" altLang="zh-CN" sz="2400" b="1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𝒘</m:t>
                                  </m:r>
                                </m:e>
                              </m:d>
                            </m:den>
                          </m:f>
                        </m:e>
                      </m:d>
                      <m:r>
                        <a:rPr kumimoji="0" lang="en-US" altLang="zh-CN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+</m:t>
                      </m:r>
                      <m:sSub>
                        <m:sSubPr>
                          <m:ctrlPr>
                            <a:rPr kumimoji="0" lang="en-US" altLang="zh-CN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𝑤</m:t>
                          </m:r>
                        </m:e>
                        <m:sub>
                          <m:r>
                            <a:rPr kumimoji="0" lang="en-US" altLang="zh-CN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Cambria Math" panose="02040503050406030204" pitchFamily="18" charset="0"/>
                    <a:cs typeface="+mn-cs"/>
                  </a:rPr>
                  <a:t>         </a:t>
                </a:r>
                <a14:m>
                  <m:oMath xmlns:m="http://schemas.openxmlformats.org/officeDocument/2006/math">
                    <m:r>
                      <a:rPr kumimoji="0" lang="en-US" altLang="zh-CN" sz="24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=</m:t>
                    </m:r>
                    <m:sSup>
                      <m:sSupPr>
                        <m:ctrlPr>
                          <a:rPr kumimoji="0" lang="en-US" altLang="zh-CN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sSupPr>
                      <m:e>
                        <m:r>
                          <a:rPr kumimoji="0" lang="en-US" altLang="zh-CN" sz="24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𝒘</m:t>
                        </m:r>
                      </m:e>
                      <m:sup>
                        <m:r>
                          <a:rPr kumimoji="0" lang="en-US" altLang="zh-CN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𝑇</m:t>
                        </m:r>
                      </m:sup>
                    </m:sSup>
                  </m:oMath>
                </a14:m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CN" sz="2400" b="1" i="0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𝐱</m:t>
                        </m:r>
                      </m:e>
                      <m:sub>
                        <m:r>
                          <a:rPr kumimoji="0" lang="en-US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𝑝</m:t>
                        </m:r>
                      </m:sub>
                    </m:sSub>
                  </m:oMath>
                </a14:m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Cambria Math" panose="02040503050406030204" pitchFamily="18" charset="0"/>
                    <a:cs typeface="+mn-cs"/>
                  </a:rPr>
                  <a:t>+</a:t>
                </a: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𝑤</m:t>
                        </m:r>
                      </m:e>
                      <m:sub>
                        <m:r>
                          <a:rPr kumimoji="0" lang="en-US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0</m:t>
                        </m:r>
                      </m:sub>
                    </m:sSub>
                    <m:r>
                      <a:rPr kumimoji="0" lang="en-US" altLang="zh-CN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+</m:t>
                    </m:r>
                    <m:r>
                      <a:rPr kumimoji="0" lang="en-US" altLang="zh-CN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𝑟</m:t>
                    </m:r>
                    <m:f>
                      <m:fPr>
                        <m:ctrlPr>
                          <a:rPr kumimoji="0" lang="en-US" altLang="zh-CN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kumimoji="0" lang="en-US" altLang="zh-CN" sz="24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pPr>
                          <m:e>
                            <m:r>
                              <a:rPr kumimoji="0" lang="en-US" altLang="zh-CN" sz="2400" b="1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𝒘</m:t>
                            </m:r>
                          </m:e>
                          <m:sup>
                            <m:r>
                              <a:rPr kumimoji="0" lang="en-US" altLang="zh-CN" sz="24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𝑇</m:t>
                            </m:r>
                          </m:sup>
                        </m:sSup>
                        <m:r>
                          <a:rPr kumimoji="0" lang="en-US" altLang="zh-CN" sz="24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𝒘</m:t>
                        </m:r>
                      </m:num>
                      <m:den>
                        <m:d>
                          <m:dPr>
                            <m:begChr m:val="‖"/>
                            <m:endChr m:val="‖"/>
                            <m:ctrlPr>
                              <a:rPr kumimoji="0" lang="en-US" altLang="zh-CN" sz="24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dPr>
                          <m:e>
                            <m:r>
                              <a:rPr kumimoji="0" lang="en-US" altLang="zh-CN" sz="2400" b="1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𝒘</m:t>
                            </m:r>
                          </m:e>
                        </m:d>
                      </m:den>
                    </m:f>
                  </m:oMath>
                </a14:m>
                <a:endParaRPr kumimoji="0" lang="en-US" altLang="zh-CN" sz="24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mbria Math" panose="02040503050406030204" pitchFamily="18" charset="0"/>
                  <a:ea typeface="宋体" panose="02010600030101010101" pitchFamily="2" charset="-122"/>
                  <a:cs typeface="+mn-cs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r>
                        <a:rPr kumimoji="0" lang="en-US" altLang="zh-CN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𝑟</m:t>
                      </m:r>
                      <m:d>
                        <m:dPr>
                          <m:begChr m:val="‖"/>
                          <m:endChr m:val="‖"/>
                          <m:ctrlPr>
                            <a:rPr kumimoji="0" lang="en-US" altLang="zh-CN" sz="24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en-US" altLang="zh-CN" sz="24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𝒘</m:t>
                          </m:r>
                        </m:e>
                      </m:d>
                    </m:oMath>
                  </m:oMathPara>
                </a14:m>
                <a:endPara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Cambria Math" panose="02040503050406030204" pitchFamily="18" charset="0"/>
                  <a:cs typeface="+mn-cs"/>
                </a:endParaRPr>
              </a:p>
            </p:txBody>
          </p:sp>
        </mc:Choice>
        <mc:Fallback xmlns="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FC0BE7E2-3A77-4289-91EB-E06D4D4B03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88540" y="4048617"/>
                <a:ext cx="4385860" cy="2192010"/>
              </a:xfrm>
              <a:prstGeom prst="rect">
                <a:avLst/>
              </a:prstGeom>
              <a:blipFill>
                <a:blip r:embed="rId7"/>
                <a:stretch>
                  <a:fillRect l="-25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846927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2.1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感知器模型参数空间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1023749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用向量几何知识来分析感知器模型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2" name="Picture 2" descr="ms29">
            <a:extLst>
              <a:ext uri="{FF2B5EF4-FFF2-40B4-BE49-F238E27FC236}">
                <a16:creationId xmlns:a16="http://schemas.microsoft.com/office/drawing/2014/main" id="{58AF6213-FAB4-4851-8196-A67ACB6149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5058" y="1104520"/>
            <a:ext cx="4397665" cy="3021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0324E066-B232-4562-B116-3EB01E6DF2C9}"/>
                  </a:ext>
                </a:extLst>
              </p:cNvPr>
              <p:cNvSpPr txBox="1"/>
              <p:nvPr/>
            </p:nvSpPr>
            <p:spPr>
              <a:xfrm>
                <a:off x="1520707" y="2961373"/>
                <a:ext cx="3586751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24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当</m:t>
                      </m:r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</m:t>
                      </m:r>
                      <m:r>
                        <a:rPr lang="en-US" altLang="zh-CN" sz="2400" b="1" i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𝐱</m:t>
                      </m:r>
                      <m:r>
                        <a:rPr lang="en-US" altLang="zh-CN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400" b="1" i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 ,  </m:t>
                      </m:r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b="1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𝐱</m:t>
                          </m:r>
                        </m:e>
                      </m:d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zh-CN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0324E066-B232-4562-B116-3EB01E6DF2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0707" y="2961373"/>
                <a:ext cx="3586751" cy="369332"/>
              </a:xfrm>
              <a:prstGeom prst="rect">
                <a:avLst/>
              </a:prstGeom>
              <a:blipFill>
                <a:blip r:embed="rId4"/>
                <a:stretch>
                  <a:fillRect l="-1188" t="-5000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箭头: 右 13">
            <a:extLst>
              <a:ext uri="{FF2B5EF4-FFF2-40B4-BE49-F238E27FC236}">
                <a16:creationId xmlns:a16="http://schemas.microsoft.com/office/drawing/2014/main" id="{6D2F8AC1-0000-4391-9C47-4A65C4A1B656}"/>
              </a:ext>
            </a:extLst>
          </p:cNvPr>
          <p:cNvSpPr/>
          <p:nvPr/>
        </p:nvSpPr>
        <p:spPr>
          <a:xfrm>
            <a:off x="5066790" y="3069823"/>
            <a:ext cx="864096" cy="255207"/>
          </a:xfrm>
          <a:prstGeom prst="rightArrow">
            <a:avLst/>
          </a:prstGeom>
          <a:solidFill>
            <a:schemeClr val="accent2"/>
          </a:solidFill>
          <a:ln>
            <a:solidFill>
              <a:srgbClr val="FF0000"/>
            </a:solidFill>
          </a:ln>
        </p:spPr>
        <p:txBody>
          <a:bodyPr wrap="none" rtlCol="0" anchor="ctr">
            <a:spAutoFit/>
          </a:bodyPr>
          <a:lstStyle/>
          <a:p>
            <a:pPr algn="ctr"/>
            <a:endParaRPr lang="zh-CN" altLang="en-US" sz="2400" kern="100" dirty="0"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4F5BC4D9-A906-4F87-810D-746888E1A2C7}"/>
                  </a:ext>
                </a:extLst>
              </p:cNvPr>
              <p:cNvSpPr txBox="1"/>
              <p:nvPr/>
            </p:nvSpPr>
            <p:spPr>
              <a:xfrm>
                <a:off x="6064581" y="2865747"/>
                <a:ext cx="1211677" cy="67954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d>
                            <m:dPr>
                              <m:begChr m:val="‖"/>
                              <m:endChr m:val="‖"/>
                              <m:ctrlPr>
                                <a:rPr lang="en-US" altLang="zh-CN" sz="24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400" b="1" i="0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𝐰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4F5BC4D9-A906-4F87-810D-746888E1A2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64581" y="2865747"/>
                <a:ext cx="1211677" cy="67954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BD2F9A08-F8E0-4B0F-9D96-CC39FC938F08}"/>
                  </a:ext>
                </a:extLst>
              </p:cNvPr>
              <p:cNvSpPr txBox="1"/>
              <p:nvPr/>
            </p:nvSpPr>
            <p:spPr>
              <a:xfrm>
                <a:off x="1520707" y="1829484"/>
                <a:ext cx="1259832" cy="7780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400" b="1" i="0">
                              <a:latin typeface="Cambria Math" panose="02040503050406030204" pitchFamily="18" charset="0"/>
                            </a:rPr>
                            <m:t>𝐱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d>
                            <m:dPr>
                              <m:begChr m:val="‖"/>
                              <m:endChr m:val="‖"/>
                              <m:ctrlPr>
                                <a:rPr lang="en-US" altLang="zh-CN" sz="2400" b="1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BD2F9A08-F8E0-4B0F-9D96-CC39FC938F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0707" y="1829484"/>
                <a:ext cx="1259832" cy="77809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E650FFFB-A1A0-4BD6-B313-419F6A66D172}"/>
                  </a:ext>
                </a:extLst>
              </p:cNvPr>
              <p:cNvSpPr txBox="1"/>
              <p:nvPr/>
            </p:nvSpPr>
            <p:spPr>
              <a:xfrm>
                <a:off x="1667508" y="4742249"/>
                <a:ext cx="5655312" cy="1596078"/>
              </a:xfrm>
              <a:prstGeom prst="rect">
                <a:avLst/>
              </a:prstGeom>
              <a:solidFill>
                <a:srgbClr val="0070C0">
                  <a:alpha val="19000"/>
                </a:srgbClr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r>
                      <a:rPr lang="zh-CN" altLang="en-US" sz="24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当</m:t>
                    </m:r>
                    <m:r>
                      <a:rPr lang="en-US" altLang="zh-CN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CN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&gt;0</m:t>
                    </m:r>
                    <m:r>
                      <a:rPr lang="zh-CN" alt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，</m:t>
                    </m:r>
                  </m:oMath>
                </a14:m>
                <a:r>
                  <a:rPr lang="zh-CN" altLang="en-US" sz="2400" dirty="0"/>
                  <a:t>原点处于分类面的正区域</a:t>
                </a:r>
                <a:endParaRPr lang="en-US" altLang="zh-CN" sz="2400" dirty="0"/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2400" dirty="0"/>
                  <a:t>当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CN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US" altLang="zh-CN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  <m:r>
                      <a:rPr lang="zh-CN" altLang="en-US" sz="24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，</m:t>
                    </m:r>
                  </m:oMath>
                </a14:m>
                <a:r>
                  <a:rPr lang="zh-CN" altLang="en-US" sz="2400" dirty="0"/>
                  <a:t>原点处于分类面的负区域</a:t>
                </a:r>
                <a:endParaRPr lang="en-US" altLang="zh-CN" sz="2400" dirty="0"/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2400" dirty="0"/>
                  <a:t>当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zh-CN" altLang="en-US" sz="2400" dirty="0"/>
                  <a:t> </a:t>
                </a:r>
                <a:r>
                  <a:rPr lang="en-US" altLang="zh-CN" sz="2400" dirty="0"/>
                  <a:t>= 0</a:t>
                </a:r>
                <a:r>
                  <a:rPr lang="zh-CN" altLang="en-US" sz="2400" dirty="0"/>
                  <a:t>，分类面穿过原点</a:t>
                </a:r>
              </a:p>
            </p:txBody>
          </p:sp>
        </mc:Choice>
        <mc:Fallback xmlns="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E650FFFB-A1A0-4BD6-B313-419F6A66D1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67508" y="4742249"/>
                <a:ext cx="5655312" cy="1596078"/>
              </a:xfrm>
              <a:prstGeom prst="rect">
                <a:avLst/>
              </a:prstGeom>
              <a:blipFill>
                <a:blip r:embed="rId7"/>
                <a:stretch>
                  <a:fillRect l="-3128" b="-1068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2FD63307-29D9-4DE5-A739-D8029BB0A05A}"/>
                  </a:ext>
                </a:extLst>
              </p:cNvPr>
              <p:cNvSpPr txBox="1"/>
              <p:nvPr/>
            </p:nvSpPr>
            <p:spPr>
              <a:xfrm>
                <a:off x="1667508" y="3729446"/>
                <a:ext cx="5655312" cy="620234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dirty="0"/>
                  <a:t>即：原点到分类面的距离为：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zh-CN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d>
                          <m:dPr>
                            <m:begChr m:val="‖"/>
                            <m:endChr m:val="‖"/>
                            <m:ctrlPr>
                              <a:rPr lang="en-US" altLang="zh-CN" sz="2400" b="1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400" b="1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d>
                      </m:den>
                    </m:f>
                  </m:oMath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2FD63307-29D9-4DE5-A739-D8029BB0A0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67508" y="3729446"/>
                <a:ext cx="5655312" cy="620234"/>
              </a:xfrm>
              <a:prstGeom prst="rect">
                <a:avLst/>
              </a:prstGeom>
              <a:blipFill>
                <a:blip r:embed="rId8"/>
                <a:stretch>
                  <a:fillRect l="-1726" t="-1961" b="-19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35192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3A8075CD-95FF-4C44-92DA-231BA1BD39C6}"/>
              </a:ext>
            </a:extLst>
          </p:cNvPr>
          <p:cNvGrpSpPr/>
          <p:nvPr/>
        </p:nvGrpSpPr>
        <p:grpSpPr>
          <a:xfrm>
            <a:off x="111408" y="1386862"/>
            <a:ext cx="4939704" cy="2751772"/>
            <a:chOff x="111408" y="1386862"/>
            <a:chExt cx="4939704" cy="2751772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842E6631-E377-4BA4-A58D-F2023AD79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86561" y="1546969"/>
              <a:ext cx="1145858" cy="1823283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CA0742A-4F90-4994-BC7F-F74BA1312A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47001" y="1386862"/>
              <a:ext cx="720867" cy="2751772"/>
            </a:xfrm>
            <a:prstGeom prst="rect">
              <a:avLst/>
            </a:prstGeom>
          </p:spPr>
        </p:pic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4FD3B1EB-B9DD-4E8D-8AE9-7FD62B8353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1408" y="2642119"/>
              <a:ext cx="2835593" cy="1167597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92CAF75F-14B7-4FFE-ACBA-573E1643E97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10949" y="2861799"/>
              <a:ext cx="412421" cy="461665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C57EF8E2-C691-41F9-A36A-FEEAADF9EC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479856" y="2870563"/>
              <a:ext cx="390525" cy="419100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A45F05BE-6AE8-4C91-8C4F-231BD8E138F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527237" y="2659074"/>
              <a:ext cx="523875" cy="828675"/>
            </a:xfrm>
            <a:prstGeom prst="rect">
              <a:avLst/>
            </a:prstGeom>
          </p:spPr>
        </p:pic>
      </p:grpSp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2.1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感知器模型参数空间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1023749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感知器模型的可视化：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DA99BB29-BADA-4AF3-AE48-2E0F926A52D8}"/>
              </a:ext>
            </a:extLst>
          </p:cNvPr>
          <p:cNvGrpSpPr/>
          <p:nvPr/>
        </p:nvGrpSpPr>
        <p:grpSpPr>
          <a:xfrm>
            <a:off x="340946" y="4009616"/>
            <a:ext cx="4648955" cy="2375350"/>
            <a:chOff x="340946" y="4009616"/>
            <a:chExt cx="4648955" cy="2375350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54BC2CF4-F82D-4538-80DB-065718579B5E}"/>
                </a:ext>
              </a:extLst>
            </p:cNvPr>
            <p:cNvGrpSpPr/>
            <p:nvPr/>
          </p:nvGrpSpPr>
          <p:grpSpPr>
            <a:xfrm>
              <a:off x="3667868" y="4009616"/>
              <a:ext cx="1322033" cy="1863716"/>
              <a:chOff x="6095999" y="3450726"/>
              <a:chExt cx="1322033" cy="1863716"/>
            </a:xfrm>
          </p:grpSpPr>
          <p:pic>
            <p:nvPicPr>
              <p:cNvPr id="17" name="图片 16">
                <a:extLst>
                  <a:ext uri="{FF2B5EF4-FFF2-40B4-BE49-F238E27FC236}">
                    <a16:creationId xmlns:a16="http://schemas.microsoft.com/office/drawing/2014/main" id="{EE4E42F5-5CE5-48F7-8B9D-B8471ECAD0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119338" y="3450726"/>
                <a:ext cx="1298694" cy="1684972"/>
              </a:xfrm>
              <a:prstGeom prst="rect">
                <a:avLst/>
              </a:prstGeom>
            </p:spPr>
          </p:pic>
          <p:pic>
            <p:nvPicPr>
              <p:cNvPr id="19" name="图片 18">
                <a:extLst>
                  <a:ext uri="{FF2B5EF4-FFF2-40B4-BE49-F238E27FC236}">
                    <a16:creationId xmlns:a16="http://schemas.microsoft.com/office/drawing/2014/main" id="{58111DC9-5F38-47F2-84DA-E7F59DAE88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992302" y="4400042"/>
                <a:ext cx="425730" cy="914400"/>
              </a:xfrm>
              <a:prstGeom prst="rect">
                <a:avLst/>
              </a:prstGeom>
            </p:spPr>
          </p:pic>
          <p:pic>
            <p:nvPicPr>
              <p:cNvPr id="21" name="图片 20">
                <a:extLst>
                  <a:ext uri="{FF2B5EF4-FFF2-40B4-BE49-F238E27FC236}">
                    <a16:creationId xmlns:a16="http://schemas.microsoft.com/office/drawing/2014/main" id="{C0A98315-C571-479E-88BD-78E377B287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095999" y="4519950"/>
                <a:ext cx="248133" cy="681145"/>
              </a:xfrm>
              <a:prstGeom prst="rect">
                <a:avLst/>
              </a:prstGeom>
            </p:spPr>
          </p:pic>
        </p:grpSp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0A7D0CFE-421F-4051-86AE-5EB1453529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40946" y="5366580"/>
              <a:ext cx="2483489" cy="656016"/>
            </a:xfrm>
            <a:prstGeom prst="rect">
              <a:avLst/>
            </a:prstGeom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F4E972D9-037C-4426-A61C-2BAD1E2B83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472605" y="5261588"/>
              <a:ext cx="390525" cy="419100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07FE944C-D2E7-4446-BCA1-8E93E6C268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048929" y="4038154"/>
              <a:ext cx="533966" cy="2346812"/>
            </a:xfrm>
            <a:prstGeom prst="rect">
              <a:avLst/>
            </a:prstGeom>
          </p:spPr>
        </p:pic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54589B56-04A9-4C61-9C56-6E8B0D40FFF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64809" y="5284486"/>
              <a:ext cx="412421" cy="4616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06053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3A8075CD-95FF-4C44-92DA-231BA1BD39C6}"/>
              </a:ext>
            </a:extLst>
          </p:cNvPr>
          <p:cNvGrpSpPr/>
          <p:nvPr/>
        </p:nvGrpSpPr>
        <p:grpSpPr>
          <a:xfrm>
            <a:off x="111408" y="1386862"/>
            <a:ext cx="4939704" cy="2751772"/>
            <a:chOff x="111408" y="1386862"/>
            <a:chExt cx="4939704" cy="2751772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842E6631-E377-4BA4-A58D-F2023AD79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86561" y="1546969"/>
              <a:ext cx="1145858" cy="1823283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CA0742A-4F90-4994-BC7F-F74BA1312A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47001" y="1386862"/>
              <a:ext cx="720867" cy="2751772"/>
            </a:xfrm>
            <a:prstGeom prst="rect">
              <a:avLst/>
            </a:prstGeom>
          </p:spPr>
        </p:pic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4FD3B1EB-B9DD-4E8D-8AE9-7FD62B8353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1408" y="2642119"/>
              <a:ext cx="2835593" cy="1167597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92CAF75F-14B7-4FFE-ACBA-573E1643E97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10949" y="2861799"/>
              <a:ext cx="412421" cy="461665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C57EF8E2-C691-41F9-A36A-FEEAADF9EC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479856" y="2870563"/>
              <a:ext cx="390525" cy="419100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A45F05BE-6AE8-4C91-8C4F-231BD8E138F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527237" y="2659074"/>
              <a:ext cx="523875" cy="828675"/>
            </a:xfrm>
            <a:prstGeom prst="rect">
              <a:avLst/>
            </a:prstGeom>
          </p:spPr>
        </p:pic>
      </p:grpSp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2.1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感知器模型参数空间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1023749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感知器模型的可视化：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DA99BB29-BADA-4AF3-AE48-2E0F926A52D8}"/>
              </a:ext>
            </a:extLst>
          </p:cNvPr>
          <p:cNvGrpSpPr/>
          <p:nvPr/>
        </p:nvGrpSpPr>
        <p:grpSpPr>
          <a:xfrm>
            <a:off x="340946" y="4009616"/>
            <a:ext cx="4648955" cy="2375350"/>
            <a:chOff x="340946" y="4009616"/>
            <a:chExt cx="4648955" cy="2375350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54BC2CF4-F82D-4538-80DB-065718579B5E}"/>
                </a:ext>
              </a:extLst>
            </p:cNvPr>
            <p:cNvGrpSpPr/>
            <p:nvPr/>
          </p:nvGrpSpPr>
          <p:grpSpPr>
            <a:xfrm>
              <a:off x="3667868" y="4009616"/>
              <a:ext cx="1322033" cy="1863716"/>
              <a:chOff x="6095999" y="3450726"/>
              <a:chExt cx="1322033" cy="1863716"/>
            </a:xfrm>
          </p:grpSpPr>
          <p:pic>
            <p:nvPicPr>
              <p:cNvPr id="17" name="图片 16">
                <a:extLst>
                  <a:ext uri="{FF2B5EF4-FFF2-40B4-BE49-F238E27FC236}">
                    <a16:creationId xmlns:a16="http://schemas.microsoft.com/office/drawing/2014/main" id="{EE4E42F5-5CE5-48F7-8B9D-B8471ECAD0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119338" y="3450726"/>
                <a:ext cx="1298694" cy="1684972"/>
              </a:xfrm>
              <a:prstGeom prst="rect">
                <a:avLst/>
              </a:prstGeom>
            </p:spPr>
          </p:pic>
          <p:pic>
            <p:nvPicPr>
              <p:cNvPr id="19" name="图片 18">
                <a:extLst>
                  <a:ext uri="{FF2B5EF4-FFF2-40B4-BE49-F238E27FC236}">
                    <a16:creationId xmlns:a16="http://schemas.microsoft.com/office/drawing/2014/main" id="{58111DC9-5F38-47F2-84DA-E7F59DAE88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992302" y="4400042"/>
                <a:ext cx="425730" cy="914400"/>
              </a:xfrm>
              <a:prstGeom prst="rect">
                <a:avLst/>
              </a:prstGeom>
            </p:spPr>
          </p:pic>
          <p:pic>
            <p:nvPicPr>
              <p:cNvPr id="21" name="图片 20">
                <a:extLst>
                  <a:ext uri="{FF2B5EF4-FFF2-40B4-BE49-F238E27FC236}">
                    <a16:creationId xmlns:a16="http://schemas.microsoft.com/office/drawing/2014/main" id="{C0A98315-C571-479E-88BD-78E377B287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095999" y="4519950"/>
                <a:ext cx="248133" cy="681145"/>
              </a:xfrm>
              <a:prstGeom prst="rect">
                <a:avLst/>
              </a:prstGeom>
            </p:spPr>
          </p:pic>
        </p:grpSp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0A7D0CFE-421F-4051-86AE-5EB1453529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40946" y="5366580"/>
              <a:ext cx="2483489" cy="656016"/>
            </a:xfrm>
            <a:prstGeom prst="rect">
              <a:avLst/>
            </a:prstGeom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F4E972D9-037C-4426-A61C-2BAD1E2B83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472605" y="5261588"/>
              <a:ext cx="390525" cy="419100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07FE944C-D2E7-4446-BCA1-8E93E6C268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048929" y="4038154"/>
              <a:ext cx="533966" cy="2346812"/>
            </a:xfrm>
            <a:prstGeom prst="rect">
              <a:avLst/>
            </a:prstGeom>
          </p:spPr>
        </p:pic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54589B56-04A9-4C61-9C56-6E8B0D40FFF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64809" y="5284486"/>
              <a:ext cx="412421" cy="461665"/>
            </a:xfrm>
            <a:prstGeom prst="rect">
              <a:avLst/>
            </a:prstGeom>
          </p:spPr>
        </p:pic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id="{AEE392F6-0D1B-4853-B2CE-E944AAE738B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474668" y="1285359"/>
            <a:ext cx="6473340" cy="4940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102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2.1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感知器模型参数空间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4BD13894-A484-458A-A412-1A47DF358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1556" y="1404435"/>
            <a:ext cx="7284932" cy="4817038"/>
          </a:xfrm>
          <a:prstGeom prst="rect">
            <a:avLst/>
          </a:prstGeom>
        </p:spPr>
      </p:pic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1023749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感知器模型的可视化：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2FE7625-9531-4137-B587-BFFE5BC95679}"/>
              </a:ext>
            </a:extLst>
          </p:cNvPr>
          <p:cNvSpPr txBox="1"/>
          <p:nvPr/>
        </p:nvSpPr>
        <p:spPr>
          <a:xfrm>
            <a:off x="4139153" y="1340978"/>
            <a:ext cx="115212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200" b="0" i="0" u="none" strike="noStrike" baseline="0" dirty="0">
                <a:solidFill>
                  <a:srgbClr val="860000"/>
                </a:solidFill>
                <a:latin typeface="FZLTXHB--B51-0"/>
              </a:rPr>
              <a:t>10x3072</a:t>
            </a:r>
            <a:endParaRPr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A1188761-8B5F-458C-A8E1-08AA2D867FDE}"/>
              </a:ext>
            </a:extLst>
          </p:cNvPr>
          <p:cNvSpPr txBox="1"/>
          <p:nvPr/>
        </p:nvSpPr>
        <p:spPr>
          <a:xfrm>
            <a:off x="6871713" y="1287504"/>
            <a:ext cx="102322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200" b="0" i="0" u="none" strike="noStrike" baseline="0" dirty="0">
                <a:solidFill>
                  <a:srgbClr val="860000"/>
                </a:solidFill>
                <a:latin typeface="FZLTXHB--B51-0"/>
              </a:rPr>
              <a:t>3072x1</a:t>
            </a:r>
            <a:endParaRPr lang="zh-CN" alt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EC03A014-2528-4769-B672-D7C68B8804FC}"/>
              </a:ext>
            </a:extLst>
          </p:cNvPr>
          <p:cNvSpPr txBox="1"/>
          <p:nvPr/>
        </p:nvSpPr>
        <p:spPr>
          <a:xfrm>
            <a:off x="8032316" y="1269382"/>
            <a:ext cx="80720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200" b="0" i="0" u="none" strike="noStrike" baseline="0" dirty="0">
                <a:solidFill>
                  <a:srgbClr val="860000"/>
                </a:solidFill>
                <a:latin typeface="FZLTXHB--B51-0"/>
              </a:rPr>
              <a:t>10x1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95320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2.1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感知器模型参数空间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1023749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感知器模型的可视化：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1A396513-0893-4FAD-AE68-F81E9773AC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8567" y="1518158"/>
            <a:ext cx="8345940" cy="4732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5280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2.1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感知器模型参数空间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1023749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感知器模型的可视化：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A0430CB5-D41B-4B75-BA21-0EE5B6ED7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0325" y="1924945"/>
            <a:ext cx="8664226" cy="3542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3878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2.1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感知器模型参数空间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1023749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感知器模型的可视化：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2D1CE7E7-FD18-4F0A-9F82-7A2847F25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3099" y="2210345"/>
            <a:ext cx="8640285" cy="3700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59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82565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lvl="0">
              <a:defRPr/>
            </a:pPr>
            <a:r>
              <a:rPr lang="zh-CN" altLang="en-US" sz="5000" kern="0" dirty="0">
                <a:solidFill>
                  <a:srgbClr val="000000"/>
                </a:solidFill>
              </a:rPr>
              <a:t>什么是</a:t>
            </a:r>
            <a:r>
              <a:rPr lang="zh-CN" altLang="en-US" sz="5000" kern="0" dirty="0">
                <a:solidFill>
                  <a:srgbClr val="FF0000"/>
                </a:solidFill>
              </a:rPr>
              <a:t>模式</a:t>
            </a:r>
            <a:r>
              <a:rPr kumimoji="0" lang="en-US" altLang="zh-CN" sz="50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?</a:t>
            </a:r>
            <a:endParaRPr kumimoji="0" lang="en-US" sz="50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86F5FB6-9456-4B49-8282-3E4DB9C2ED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849" y="1354769"/>
            <a:ext cx="9733944" cy="1648490"/>
          </a:xfrm>
          <a:prstGeom prst="rect">
            <a:avLst/>
          </a:prstGeom>
        </p:spPr>
      </p:pic>
      <p:sp>
        <p:nvSpPr>
          <p:cNvPr id="11" name="Rectangle 4">
            <a:extLst>
              <a:ext uri="{FF2B5EF4-FFF2-40B4-BE49-F238E27FC236}">
                <a16:creationId xmlns:a16="http://schemas.microsoft.com/office/drawing/2014/main" id="{B64489E6-A0EE-4784-9137-567F9624C5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4744" y="3400004"/>
            <a:ext cx="11947255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FF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ahoma" pitchFamily="34" charset="0"/>
                <a:cs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FF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ahoma" pitchFamily="34" charset="0"/>
                <a:cs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FF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ahoma" pitchFamily="34" charset="0"/>
                <a:cs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FF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ahoma" pitchFamily="34" charset="0"/>
                <a:cs typeface="Times New Roman" pitchFamily="18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rgbClr val="FF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ahoma" pitchFamily="34" charset="0"/>
                <a:cs typeface="Times New Roman" pitchFamily="18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rgbClr val="FF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ahoma" pitchFamily="34" charset="0"/>
                <a:cs typeface="Times New Roman" pitchFamily="18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rgbClr val="FF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ahoma" pitchFamily="34" charset="0"/>
                <a:cs typeface="Times New Roman" pitchFamily="18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rgbClr val="FF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ahoma" pitchFamily="34" charset="0"/>
                <a:cs typeface="Times New Roman" pitchFamily="18" charset="0"/>
              </a:defRPr>
            </a:lvl9pPr>
          </a:lstStyle>
          <a:p>
            <a:pPr algn="just" eaLnBrk="1" hangingPunct="1">
              <a:defRPr/>
            </a:pPr>
            <a:r>
              <a:rPr lang="en-US" altLang="zh-CN" sz="4000" kern="0" dirty="0">
                <a:solidFill>
                  <a:schemeClr val="tx1"/>
                </a:solidFill>
                <a:ea typeface="宋体" pitchFamily="2" charset="-122"/>
              </a:rPr>
              <a:t>A pattern is a </a:t>
            </a:r>
            <a:r>
              <a:rPr lang="en-US" altLang="zh-CN" sz="4000" kern="0" dirty="0">
                <a:solidFill>
                  <a:srgbClr val="FF0000"/>
                </a:solidFill>
                <a:ea typeface="宋体" pitchFamily="2" charset="-122"/>
              </a:rPr>
              <a:t>regularity</a:t>
            </a:r>
            <a:r>
              <a:rPr lang="en-US" altLang="zh-CN" sz="4000" kern="0" dirty="0">
                <a:solidFill>
                  <a:schemeClr val="tx1"/>
                </a:solidFill>
                <a:ea typeface="宋体" pitchFamily="2" charset="-122"/>
              </a:rPr>
              <a:t> in the world, man-made design, or abstract ideas. As such, the elements of a pattern </a:t>
            </a:r>
            <a:r>
              <a:rPr lang="en-US" altLang="zh-CN" sz="4000" kern="0" dirty="0">
                <a:solidFill>
                  <a:srgbClr val="FF0000"/>
                </a:solidFill>
                <a:ea typeface="宋体" pitchFamily="2" charset="-122"/>
              </a:rPr>
              <a:t>repeat</a:t>
            </a:r>
            <a:r>
              <a:rPr lang="en-US" altLang="zh-CN" sz="4000" kern="0" dirty="0">
                <a:solidFill>
                  <a:schemeClr val="tx1"/>
                </a:solidFill>
                <a:ea typeface="宋体" pitchFamily="2" charset="-122"/>
              </a:rPr>
              <a:t> in a </a:t>
            </a:r>
            <a:r>
              <a:rPr lang="en-US" altLang="zh-CN" sz="4000" kern="0" dirty="0">
                <a:solidFill>
                  <a:srgbClr val="FF0000"/>
                </a:solidFill>
                <a:ea typeface="宋体" pitchFamily="2" charset="-122"/>
              </a:rPr>
              <a:t>predictable</a:t>
            </a:r>
            <a:r>
              <a:rPr lang="en-US" altLang="zh-CN" sz="4000" kern="0" dirty="0">
                <a:solidFill>
                  <a:schemeClr val="tx1"/>
                </a:solidFill>
                <a:ea typeface="宋体" pitchFamily="2" charset="-122"/>
              </a:rPr>
              <a:t> manner.</a:t>
            </a:r>
          </a:p>
        </p:txBody>
      </p:sp>
    </p:spTree>
    <p:extLst>
      <p:ext uri="{BB962C8B-B14F-4D97-AF65-F5344CB8AC3E}">
        <p14:creationId xmlns:p14="http://schemas.microsoft.com/office/powerpoint/2010/main" val="13499342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2.1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感知器模型参数空间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1023749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感知器模型的可视化：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33FF6F9-0E31-4162-B8B3-9D731D6655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0400" y="2058559"/>
            <a:ext cx="9144000" cy="39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8544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2.1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感知器模型参数空间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1023749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感知器模型的可视化：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33FF6F9-0E31-4162-B8B3-9D731D6655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0400" y="2058559"/>
            <a:ext cx="9144000" cy="397764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54B72D6-DDC6-4982-B5EA-830F7D3910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2050" y="1923304"/>
            <a:ext cx="5600700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7866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/>
          </p:cNvSpPr>
          <p:nvPr/>
        </p:nvSpPr>
        <p:spPr bwMode="auto">
          <a:xfrm>
            <a:off x="0" y="5589240"/>
            <a:ext cx="12192000" cy="864096"/>
          </a:xfrm>
          <a:custGeom>
            <a:avLst/>
            <a:gdLst>
              <a:gd name="T0" fmla="*/ 1115 w 5702"/>
              <a:gd name="T1" fmla="*/ 0 h 1219"/>
              <a:gd name="T2" fmla="*/ 1277 w 5702"/>
              <a:gd name="T3" fmla="*/ 0 h 1219"/>
              <a:gd name="T4" fmla="*/ 1428 w 5702"/>
              <a:gd name="T5" fmla="*/ 2 h 1219"/>
              <a:gd name="T6" fmla="*/ 1569 w 5702"/>
              <a:gd name="T7" fmla="*/ 2 h 1219"/>
              <a:gd name="T8" fmla="*/ 1698 w 5702"/>
              <a:gd name="T9" fmla="*/ 4 h 1219"/>
              <a:gd name="T10" fmla="*/ 1816 w 5702"/>
              <a:gd name="T11" fmla="*/ 6 h 1219"/>
              <a:gd name="T12" fmla="*/ 1922 w 5702"/>
              <a:gd name="T13" fmla="*/ 7 h 1219"/>
              <a:gd name="T14" fmla="*/ 2018 w 5702"/>
              <a:gd name="T15" fmla="*/ 11 h 1219"/>
              <a:gd name="T16" fmla="*/ 2102 w 5702"/>
              <a:gd name="T17" fmla="*/ 14 h 1219"/>
              <a:gd name="T18" fmla="*/ 2201 w 5702"/>
              <a:gd name="T19" fmla="*/ 20 h 1219"/>
              <a:gd name="T20" fmla="*/ 2293 w 5702"/>
              <a:gd name="T21" fmla="*/ 32 h 1219"/>
              <a:gd name="T22" fmla="*/ 2375 w 5702"/>
              <a:gd name="T23" fmla="*/ 46 h 1219"/>
              <a:gd name="T24" fmla="*/ 2452 w 5702"/>
              <a:gd name="T25" fmla="*/ 63 h 1219"/>
              <a:gd name="T26" fmla="*/ 2518 w 5702"/>
              <a:gd name="T27" fmla="*/ 84 h 1219"/>
              <a:gd name="T28" fmla="*/ 2579 w 5702"/>
              <a:gd name="T29" fmla="*/ 107 h 1219"/>
              <a:gd name="T30" fmla="*/ 2633 w 5702"/>
              <a:gd name="T31" fmla="*/ 131 h 1219"/>
              <a:gd name="T32" fmla="*/ 2680 w 5702"/>
              <a:gd name="T33" fmla="*/ 157 h 1219"/>
              <a:gd name="T34" fmla="*/ 2722 w 5702"/>
              <a:gd name="T35" fmla="*/ 185 h 1219"/>
              <a:gd name="T36" fmla="*/ 2756 w 5702"/>
              <a:gd name="T37" fmla="*/ 213 h 1219"/>
              <a:gd name="T38" fmla="*/ 2788 w 5702"/>
              <a:gd name="T39" fmla="*/ 241 h 1219"/>
              <a:gd name="T40" fmla="*/ 2812 w 5702"/>
              <a:gd name="T41" fmla="*/ 269 h 1219"/>
              <a:gd name="T42" fmla="*/ 2835 w 5702"/>
              <a:gd name="T43" fmla="*/ 295 h 1219"/>
              <a:gd name="T44" fmla="*/ 2852 w 5702"/>
              <a:gd name="T45" fmla="*/ 319 h 1219"/>
              <a:gd name="T46" fmla="*/ 2868 w 5702"/>
              <a:gd name="T47" fmla="*/ 295 h 1219"/>
              <a:gd name="T48" fmla="*/ 2891 w 5702"/>
              <a:gd name="T49" fmla="*/ 269 h 1219"/>
              <a:gd name="T50" fmla="*/ 2915 w 5702"/>
              <a:gd name="T51" fmla="*/ 241 h 1219"/>
              <a:gd name="T52" fmla="*/ 2946 w 5702"/>
              <a:gd name="T53" fmla="*/ 213 h 1219"/>
              <a:gd name="T54" fmla="*/ 2981 w 5702"/>
              <a:gd name="T55" fmla="*/ 185 h 1219"/>
              <a:gd name="T56" fmla="*/ 3023 w 5702"/>
              <a:gd name="T57" fmla="*/ 157 h 1219"/>
              <a:gd name="T58" fmla="*/ 3070 w 5702"/>
              <a:gd name="T59" fmla="*/ 131 h 1219"/>
              <a:gd name="T60" fmla="*/ 3124 w 5702"/>
              <a:gd name="T61" fmla="*/ 107 h 1219"/>
              <a:gd name="T62" fmla="*/ 3185 w 5702"/>
              <a:gd name="T63" fmla="*/ 84 h 1219"/>
              <a:gd name="T64" fmla="*/ 3253 w 5702"/>
              <a:gd name="T65" fmla="*/ 63 h 1219"/>
              <a:gd name="T66" fmla="*/ 3328 w 5702"/>
              <a:gd name="T67" fmla="*/ 46 h 1219"/>
              <a:gd name="T68" fmla="*/ 3409 w 5702"/>
              <a:gd name="T69" fmla="*/ 32 h 1219"/>
              <a:gd name="T70" fmla="*/ 3502 w 5702"/>
              <a:gd name="T71" fmla="*/ 20 h 1219"/>
              <a:gd name="T72" fmla="*/ 3601 w 5702"/>
              <a:gd name="T73" fmla="*/ 14 h 1219"/>
              <a:gd name="T74" fmla="*/ 3684 w 5702"/>
              <a:gd name="T75" fmla="*/ 11 h 1219"/>
              <a:gd name="T76" fmla="*/ 3780 w 5702"/>
              <a:gd name="T77" fmla="*/ 7 h 1219"/>
              <a:gd name="T78" fmla="*/ 3886 w 5702"/>
              <a:gd name="T79" fmla="*/ 6 h 1219"/>
              <a:gd name="T80" fmla="*/ 4005 w 5702"/>
              <a:gd name="T81" fmla="*/ 4 h 1219"/>
              <a:gd name="T82" fmla="*/ 4134 w 5702"/>
              <a:gd name="T83" fmla="*/ 2 h 1219"/>
              <a:gd name="T84" fmla="*/ 4275 w 5702"/>
              <a:gd name="T85" fmla="*/ 2 h 1219"/>
              <a:gd name="T86" fmla="*/ 4426 w 5702"/>
              <a:gd name="T87" fmla="*/ 0 h 1219"/>
              <a:gd name="T88" fmla="*/ 4588 w 5702"/>
              <a:gd name="T89" fmla="*/ 0 h 1219"/>
              <a:gd name="T90" fmla="*/ 4799 w 5702"/>
              <a:gd name="T91" fmla="*/ 0 h 1219"/>
              <a:gd name="T92" fmla="*/ 4999 w 5702"/>
              <a:gd name="T93" fmla="*/ 2 h 1219"/>
              <a:gd name="T94" fmla="*/ 5189 w 5702"/>
              <a:gd name="T95" fmla="*/ 4 h 1219"/>
              <a:gd name="T96" fmla="*/ 5368 w 5702"/>
              <a:gd name="T97" fmla="*/ 6 h 1219"/>
              <a:gd name="T98" fmla="*/ 5541 w 5702"/>
              <a:gd name="T99" fmla="*/ 7 h 1219"/>
              <a:gd name="T100" fmla="*/ 5702 w 5702"/>
              <a:gd name="T101" fmla="*/ 9 h 1219"/>
              <a:gd name="T102" fmla="*/ 5702 w 5702"/>
              <a:gd name="T103" fmla="*/ 1219 h 1219"/>
              <a:gd name="T104" fmla="*/ 0 w 5702"/>
              <a:gd name="T105" fmla="*/ 1219 h 1219"/>
              <a:gd name="T106" fmla="*/ 0 w 5702"/>
              <a:gd name="T107" fmla="*/ 9 h 1219"/>
              <a:gd name="T108" fmla="*/ 164 w 5702"/>
              <a:gd name="T109" fmla="*/ 7 h 1219"/>
              <a:gd name="T110" fmla="*/ 335 w 5702"/>
              <a:gd name="T111" fmla="*/ 6 h 1219"/>
              <a:gd name="T112" fmla="*/ 514 w 5702"/>
              <a:gd name="T113" fmla="*/ 4 h 1219"/>
              <a:gd name="T114" fmla="*/ 704 w 5702"/>
              <a:gd name="T115" fmla="*/ 2 h 1219"/>
              <a:gd name="T116" fmla="*/ 904 w 5702"/>
              <a:gd name="T117" fmla="*/ 0 h 1219"/>
              <a:gd name="T118" fmla="*/ 1115 w 5702"/>
              <a:gd name="T119" fmla="*/ 0 h 1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702" h="1219">
                <a:moveTo>
                  <a:pt x="1115" y="0"/>
                </a:moveTo>
                <a:lnTo>
                  <a:pt x="1277" y="0"/>
                </a:lnTo>
                <a:lnTo>
                  <a:pt x="1428" y="2"/>
                </a:lnTo>
                <a:lnTo>
                  <a:pt x="1569" y="2"/>
                </a:lnTo>
                <a:lnTo>
                  <a:pt x="1698" y="4"/>
                </a:lnTo>
                <a:lnTo>
                  <a:pt x="1816" y="6"/>
                </a:lnTo>
                <a:lnTo>
                  <a:pt x="1922" y="7"/>
                </a:lnTo>
                <a:lnTo>
                  <a:pt x="2018" y="11"/>
                </a:lnTo>
                <a:lnTo>
                  <a:pt x="2102" y="14"/>
                </a:lnTo>
                <a:lnTo>
                  <a:pt x="2201" y="20"/>
                </a:lnTo>
                <a:lnTo>
                  <a:pt x="2293" y="32"/>
                </a:lnTo>
                <a:lnTo>
                  <a:pt x="2375" y="46"/>
                </a:lnTo>
                <a:lnTo>
                  <a:pt x="2452" y="63"/>
                </a:lnTo>
                <a:lnTo>
                  <a:pt x="2518" y="84"/>
                </a:lnTo>
                <a:lnTo>
                  <a:pt x="2579" y="107"/>
                </a:lnTo>
                <a:lnTo>
                  <a:pt x="2633" y="131"/>
                </a:lnTo>
                <a:lnTo>
                  <a:pt x="2680" y="157"/>
                </a:lnTo>
                <a:lnTo>
                  <a:pt x="2722" y="185"/>
                </a:lnTo>
                <a:lnTo>
                  <a:pt x="2756" y="213"/>
                </a:lnTo>
                <a:lnTo>
                  <a:pt x="2788" y="241"/>
                </a:lnTo>
                <a:lnTo>
                  <a:pt x="2812" y="269"/>
                </a:lnTo>
                <a:lnTo>
                  <a:pt x="2835" y="295"/>
                </a:lnTo>
                <a:lnTo>
                  <a:pt x="2852" y="319"/>
                </a:lnTo>
                <a:lnTo>
                  <a:pt x="2868" y="295"/>
                </a:lnTo>
                <a:lnTo>
                  <a:pt x="2891" y="269"/>
                </a:lnTo>
                <a:lnTo>
                  <a:pt x="2915" y="241"/>
                </a:lnTo>
                <a:lnTo>
                  <a:pt x="2946" y="213"/>
                </a:lnTo>
                <a:lnTo>
                  <a:pt x="2981" y="185"/>
                </a:lnTo>
                <a:lnTo>
                  <a:pt x="3023" y="157"/>
                </a:lnTo>
                <a:lnTo>
                  <a:pt x="3070" y="131"/>
                </a:lnTo>
                <a:lnTo>
                  <a:pt x="3124" y="107"/>
                </a:lnTo>
                <a:lnTo>
                  <a:pt x="3185" y="84"/>
                </a:lnTo>
                <a:lnTo>
                  <a:pt x="3253" y="63"/>
                </a:lnTo>
                <a:lnTo>
                  <a:pt x="3328" y="46"/>
                </a:lnTo>
                <a:lnTo>
                  <a:pt x="3409" y="32"/>
                </a:lnTo>
                <a:lnTo>
                  <a:pt x="3502" y="20"/>
                </a:lnTo>
                <a:lnTo>
                  <a:pt x="3601" y="14"/>
                </a:lnTo>
                <a:lnTo>
                  <a:pt x="3684" y="11"/>
                </a:lnTo>
                <a:lnTo>
                  <a:pt x="3780" y="7"/>
                </a:lnTo>
                <a:lnTo>
                  <a:pt x="3886" y="6"/>
                </a:lnTo>
                <a:lnTo>
                  <a:pt x="4005" y="4"/>
                </a:lnTo>
                <a:lnTo>
                  <a:pt x="4134" y="2"/>
                </a:lnTo>
                <a:lnTo>
                  <a:pt x="4275" y="2"/>
                </a:lnTo>
                <a:lnTo>
                  <a:pt x="4426" y="0"/>
                </a:lnTo>
                <a:lnTo>
                  <a:pt x="4588" y="0"/>
                </a:lnTo>
                <a:lnTo>
                  <a:pt x="4799" y="0"/>
                </a:lnTo>
                <a:lnTo>
                  <a:pt x="4999" y="2"/>
                </a:lnTo>
                <a:lnTo>
                  <a:pt x="5189" y="4"/>
                </a:lnTo>
                <a:lnTo>
                  <a:pt x="5368" y="6"/>
                </a:lnTo>
                <a:lnTo>
                  <a:pt x="5541" y="7"/>
                </a:lnTo>
                <a:lnTo>
                  <a:pt x="5702" y="9"/>
                </a:lnTo>
                <a:lnTo>
                  <a:pt x="5702" y="1219"/>
                </a:lnTo>
                <a:lnTo>
                  <a:pt x="0" y="1219"/>
                </a:lnTo>
                <a:lnTo>
                  <a:pt x="0" y="9"/>
                </a:lnTo>
                <a:lnTo>
                  <a:pt x="164" y="7"/>
                </a:lnTo>
                <a:lnTo>
                  <a:pt x="335" y="6"/>
                </a:lnTo>
                <a:lnTo>
                  <a:pt x="514" y="4"/>
                </a:lnTo>
                <a:lnTo>
                  <a:pt x="704" y="2"/>
                </a:lnTo>
                <a:lnTo>
                  <a:pt x="904" y="0"/>
                </a:lnTo>
                <a:lnTo>
                  <a:pt x="1115" y="0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-24680" y="5425669"/>
            <a:ext cx="12216680" cy="357166"/>
          </a:xfrm>
          <a:custGeom>
            <a:avLst/>
            <a:gdLst>
              <a:gd name="T0" fmla="*/ 1184 w 5702"/>
              <a:gd name="T1" fmla="*/ 0 h 394"/>
              <a:gd name="T2" fmla="*/ 1492 w 5702"/>
              <a:gd name="T3" fmla="*/ 2 h 394"/>
              <a:gd name="T4" fmla="*/ 1754 w 5702"/>
              <a:gd name="T5" fmla="*/ 5 h 394"/>
              <a:gd name="T6" fmla="*/ 1968 w 5702"/>
              <a:gd name="T7" fmla="*/ 11 h 394"/>
              <a:gd name="T8" fmla="*/ 2156 w 5702"/>
              <a:gd name="T9" fmla="*/ 19 h 394"/>
              <a:gd name="T10" fmla="*/ 2333 w 5702"/>
              <a:gd name="T11" fmla="*/ 42 h 394"/>
              <a:gd name="T12" fmla="*/ 2480 w 5702"/>
              <a:gd name="T13" fmla="*/ 78 h 394"/>
              <a:gd name="T14" fmla="*/ 2598 w 5702"/>
              <a:gd name="T15" fmla="*/ 122 h 394"/>
              <a:gd name="T16" fmla="*/ 2690 w 5702"/>
              <a:gd name="T17" fmla="*/ 172 h 394"/>
              <a:gd name="T18" fmla="*/ 2763 w 5702"/>
              <a:gd name="T19" fmla="*/ 225 h 394"/>
              <a:gd name="T20" fmla="*/ 2816 w 5702"/>
              <a:gd name="T21" fmla="*/ 277 h 394"/>
              <a:gd name="T22" fmla="*/ 2852 w 5702"/>
              <a:gd name="T23" fmla="*/ 326 h 394"/>
              <a:gd name="T24" fmla="*/ 2887 w 5702"/>
              <a:gd name="T25" fmla="*/ 277 h 394"/>
              <a:gd name="T26" fmla="*/ 2939 w 5702"/>
              <a:gd name="T27" fmla="*/ 225 h 394"/>
              <a:gd name="T28" fmla="*/ 3012 w 5702"/>
              <a:gd name="T29" fmla="*/ 172 h 394"/>
              <a:gd name="T30" fmla="*/ 3105 w 5702"/>
              <a:gd name="T31" fmla="*/ 122 h 394"/>
              <a:gd name="T32" fmla="*/ 3223 w 5702"/>
              <a:gd name="T33" fmla="*/ 78 h 394"/>
              <a:gd name="T34" fmla="*/ 3369 w 5702"/>
              <a:gd name="T35" fmla="*/ 42 h 394"/>
              <a:gd name="T36" fmla="*/ 3547 w 5702"/>
              <a:gd name="T37" fmla="*/ 19 h 394"/>
              <a:gd name="T38" fmla="*/ 3735 w 5702"/>
              <a:gd name="T39" fmla="*/ 11 h 394"/>
              <a:gd name="T40" fmla="*/ 3949 w 5702"/>
              <a:gd name="T41" fmla="*/ 5 h 394"/>
              <a:gd name="T42" fmla="*/ 4210 w 5702"/>
              <a:gd name="T43" fmla="*/ 2 h 394"/>
              <a:gd name="T44" fmla="*/ 4519 w 5702"/>
              <a:gd name="T45" fmla="*/ 0 h 394"/>
              <a:gd name="T46" fmla="*/ 4907 w 5702"/>
              <a:gd name="T47" fmla="*/ 0 h 394"/>
              <a:gd name="T48" fmla="*/ 5318 w 5702"/>
              <a:gd name="T49" fmla="*/ 2 h 394"/>
              <a:gd name="T50" fmla="*/ 5702 w 5702"/>
              <a:gd name="T51" fmla="*/ 5 h 394"/>
              <a:gd name="T52" fmla="*/ 5513 w 5702"/>
              <a:gd name="T53" fmla="*/ 72 h 394"/>
              <a:gd name="T54" fmla="*/ 5116 w 5702"/>
              <a:gd name="T55" fmla="*/ 70 h 394"/>
              <a:gd name="T56" fmla="*/ 4689 w 5702"/>
              <a:gd name="T57" fmla="*/ 68 h 394"/>
              <a:gd name="T58" fmla="*/ 4358 w 5702"/>
              <a:gd name="T59" fmla="*/ 70 h 394"/>
              <a:gd name="T60" fmla="*/ 4073 w 5702"/>
              <a:gd name="T61" fmla="*/ 72 h 394"/>
              <a:gd name="T62" fmla="*/ 3836 w 5702"/>
              <a:gd name="T63" fmla="*/ 75 h 394"/>
              <a:gd name="T64" fmla="*/ 3648 w 5702"/>
              <a:gd name="T65" fmla="*/ 80 h 394"/>
              <a:gd name="T66" fmla="*/ 3455 w 5702"/>
              <a:gd name="T67" fmla="*/ 98 h 394"/>
              <a:gd name="T68" fmla="*/ 3293 w 5702"/>
              <a:gd name="T69" fmla="*/ 127 h 394"/>
              <a:gd name="T70" fmla="*/ 3162 w 5702"/>
              <a:gd name="T71" fmla="*/ 167 h 394"/>
              <a:gd name="T72" fmla="*/ 3056 w 5702"/>
              <a:gd name="T73" fmla="*/ 214 h 394"/>
              <a:gd name="T74" fmla="*/ 2974 w 5702"/>
              <a:gd name="T75" fmla="*/ 266 h 394"/>
              <a:gd name="T76" fmla="*/ 2911 w 5702"/>
              <a:gd name="T77" fmla="*/ 320 h 394"/>
              <a:gd name="T78" fmla="*/ 2868 w 5702"/>
              <a:gd name="T79" fmla="*/ 371 h 394"/>
              <a:gd name="T80" fmla="*/ 2835 w 5702"/>
              <a:gd name="T81" fmla="*/ 371 h 394"/>
              <a:gd name="T82" fmla="*/ 2791 w 5702"/>
              <a:gd name="T83" fmla="*/ 320 h 394"/>
              <a:gd name="T84" fmla="*/ 2730 w 5702"/>
              <a:gd name="T85" fmla="*/ 266 h 394"/>
              <a:gd name="T86" fmla="*/ 2647 w 5702"/>
              <a:gd name="T87" fmla="*/ 214 h 394"/>
              <a:gd name="T88" fmla="*/ 2542 w 5702"/>
              <a:gd name="T89" fmla="*/ 167 h 394"/>
              <a:gd name="T90" fmla="*/ 2410 w 5702"/>
              <a:gd name="T91" fmla="*/ 127 h 394"/>
              <a:gd name="T92" fmla="*/ 2248 w 5702"/>
              <a:gd name="T93" fmla="*/ 98 h 394"/>
              <a:gd name="T94" fmla="*/ 2055 w 5702"/>
              <a:gd name="T95" fmla="*/ 80 h 394"/>
              <a:gd name="T96" fmla="*/ 1867 w 5702"/>
              <a:gd name="T97" fmla="*/ 75 h 394"/>
              <a:gd name="T98" fmla="*/ 1630 w 5702"/>
              <a:gd name="T99" fmla="*/ 72 h 394"/>
              <a:gd name="T100" fmla="*/ 1344 w 5702"/>
              <a:gd name="T101" fmla="*/ 70 h 394"/>
              <a:gd name="T102" fmla="*/ 1014 w 5702"/>
              <a:gd name="T103" fmla="*/ 68 h 394"/>
              <a:gd name="T104" fmla="*/ 587 w 5702"/>
              <a:gd name="T105" fmla="*/ 70 h 394"/>
              <a:gd name="T106" fmla="*/ 190 w 5702"/>
              <a:gd name="T107" fmla="*/ 72 h 394"/>
              <a:gd name="T108" fmla="*/ 0 w 5702"/>
              <a:gd name="T109" fmla="*/ 5 h 394"/>
              <a:gd name="T110" fmla="*/ 385 w 5702"/>
              <a:gd name="T111" fmla="*/ 2 h 394"/>
              <a:gd name="T112" fmla="*/ 796 w 5702"/>
              <a:gd name="T113" fmla="*/ 0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702" h="394">
                <a:moveTo>
                  <a:pt x="1014" y="0"/>
                </a:moveTo>
                <a:lnTo>
                  <a:pt x="1184" y="0"/>
                </a:lnTo>
                <a:lnTo>
                  <a:pt x="1344" y="0"/>
                </a:lnTo>
                <a:lnTo>
                  <a:pt x="1492" y="2"/>
                </a:lnTo>
                <a:lnTo>
                  <a:pt x="1630" y="4"/>
                </a:lnTo>
                <a:lnTo>
                  <a:pt x="1754" y="5"/>
                </a:lnTo>
                <a:lnTo>
                  <a:pt x="1867" y="7"/>
                </a:lnTo>
                <a:lnTo>
                  <a:pt x="1968" y="11"/>
                </a:lnTo>
                <a:lnTo>
                  <a:pt x="2055" y="12"/>
                </a:lnTo>
                <a:lnTo>
                  <a:pt x="2156" y="19"/>
                </a:lnTo>
                <a:lnTo>
                  <a:pt x="2248" y="30"/>
                </a:lnTo>
                <a:lnTo>
                  <a:pt x="2333" y="42"/>
                </a:lnTo>
                <a:lnTo>
                  <a:pt x="2410" y="59"/>
                </a:lnTo>
                <a:lnTo>
                  <a:pt x="2480" y="78"/>
                </a:lnTo>
                <a:lnTo>
                  <a:pt x="2542" y="99"/>
                </a:lnTo>
                <a:lnTo>
                  <a:pt x="2598" y="122"/>
                </a:lnTo>
                <a:lnTo>
                  <a:pt x="2647" y="146"/>
                </a:lnTo>
                <a:lnTo>
                  <a:pt x="2690" y="172"/>
                </a:lnTo>
                <a:lnTo>
                  <a:pt x="2730" y="199"/>
                </a:lnTo>
                <a:lnTo>
                  <a:pt x="2763" y="225"/>
                </a:lnTo>
                <a:lnTo>
                  <a:pt x="2791" y="253"/>
                </a:lnTo>
                <a:lnTo>
                  <a:pt x="2816" y="277"/>
                </a:lnTo>
                <a:lnTo>
                  <a:pt x="2835" y="303"/>
                </a:lnTo>
                <a:lnTo>
                  <a:pt x="2852" y="326"/>
                </a:lnTo>
                <a:lnTo>
                  <a:pt x="2868" y="303"/>
                </a:lnTo>
                <a:lnTo>
                  <a:pt x="2887" y="277"/>
                </a:lnTo>
                <a:lnTo>
                  <a:pt x="2911" y="253"/>
                </a:lnTo>
                <a:lnTo>
                  <a:pt x="2939" y="225"/>
                </a:lnTo>
                <a:lnTo>
                  <a:pt x="2974" y="199"/>
                </a:lnTo>
                <a:lnTo>
                  <a:pt x="3012" y="172"/>
                </a:lnTo>
                <a:lnTo>
                  <a:pt x="3056" y="146"/>
                </a:lnTo>
                <a:lnTo>
                  <a:pt x="3105" y="122"/>
                </a:lnTo>
                <a:lnTo>
                  <a:pt x="3162" y="99"/>
                </a:lnTo>
                <a:lnTo>
                  <a:pt x="3223" y="78"/>
                </a:lnTo>
                <a:lnTo>
                  <a:pt x="3293" y="59"/>
                </a:lnTo>
                <a:lnTo>
                  <a:pt x="3369" y="42"/>
                </a:lnTo>
                <a:lnTo>
                  <a:pt x="3455" y="30"/>
                </a:lnTo>
                <a:lnTo>
                  <a:pt x="3547" y="19"/>
                </a:lnTo>
                <a:lnTo>
                  <a:pt x="3648" y="12"/>
                </a:lnTo>
                <a:lnTo>
                  <a:pt x="3735" y="11"/>
                </a:lnTo>
                <a:lnTo>
                  <a:pt x="3836" y="7"/>
                </a:lnTo>
                <a:lnTo>
                  <a:pt x="3949" y="5"/>
                </a:lnTo>
                <a:lnTo>
                  <a:pt x="4073" y="4"/>
                </a:lnTo>
                <a:lnTo>
                  <a:pt x="4210" y="2"/>
                </a:lnTo>
                <a:lnTo>
                  <a:pt x="4358" y="0"/>
                </a:lnTo>
                <a:lnTo>
                  <a:pt x="4519" y="0"/>
                </a:lnTo>
                <a:lnTo>
                  <a:pt x="4689" y="0"/>
                </a:lnTo>
                <a:lnTo>
                  <a:pt x="4907" y="0"/>
                </a:lnTo>
                <a:lnTo>
                  <a:pt x="5116" y="2"/>
                </a:lnTo>
                <a:lnTo>
                  <a:pt x="5318" y="2"/>
                </a:lnTo>
                <a:lnTo>
                  <a:pt x="5513" y="4"/>
                </a:lnTo>
                <a:lnTo>
                  <a:pt x="5702" y="5"/>
                </a:lnTo>
                <a:lnTo>
                  <a:pt x="5702" y="73"/>
                </a:lnTo>
                <a:lnTo>
                  <a:pt x="5513" y="72"/>
                </a:lnTo>
                <a:lnTo>
                  <a:pt x="5318" y="70"/>
                </a:lnTo>
                <a:lnTo>
                  <a:pt x="5116" y="70"/>
                </a:lnTo>
                <a:lnTo>
                  <a:pt x="4907" y="68"/>
                </a:lnTo>
                <a:lnTo>
                  <a:pt x="4689" y="68"/>
                </a:lnTo>
                <a:lnTo>
                  <a:pt x="4519" y="68"/>
                </a:lnTo>
                <a:lnTo>
                  <a:pt x="4358" y="70"/>
                </a:lnTo>
                <a:lnTo>
                  <a:pt x="4210" y="70"/>
                </a:lnTo>
                <a:lnTo>
                  <a:pt x="4073" y="72"/>
                </a:lnTo>
                <a:lnTo>
                  <a:pt x="3949" y="73"/>
                </a:lnTo>
                <a:lnTo>
                  <a:pt x="3836" y="75"/>
                </a:lnTo>
                <a:lnTo>
                  <a:pt x="3735" y="78"/>
                </a:lnTo>
                <a:lnTo>
                  <a:pt x="3648" y="80"/>
                </a:lnTo>
                <a:lnTo>
                  <a:pt x="3547" y="87"/>
                </a:lnTo>
                <a:lnTo>
                  <a:pt x="3455" y="98"/>
                </a:lnTo>
                <a:lnTo>
                  <a:pt x="3369" y="110"/>
                </a:lnTo>
                <a:lnTo>
                  <a:pt x="3293" y="127"/>
                </a:lnTo>
                <a:lnTo>
                  <a:pt x="3223" y="146"/>
                </a:lnTo>
                <a:lnTo>
                  <a:pt x="3162" y="167"/>
                </a:lnTo>
                <a:lnTo>
                  <a:pt x="3105" y="190"/>
                </a:lnTo>
                <a:lnTo>
                  <a:pt x="3056" y="214"/>
                </a:lnTo>
                <a:lnTo>
                  <a:pt x="3012" y="240"/>
                </a:lnTo>
                <a:lnTo>
                  <a:pt x="2974" y="266"/>
                </a:lnTo>
                <a:lnTo>
                  <a:pt x="2939" y="293"/>
                </a:lnTo>
                <a:lnTo>
                  <a:pt x="2911" y="320"/>
                </a:lnTo>
                <a:lnTo>
                  <a:pt x="2887" y="345"/>
                </a:lnTo>
                <a:lnTo>
                  <a:pt x="2868" y="371"/>
                </a:lnTo>
                <a:lnTo>
                  <a:pt x="2852" y="394"/>
                </a:lnTo>
                <a:lnTo>
                  <a:pt x="2835" y="371"/>
                </a:lnTo>
                <a:lnTo>
                  <a:pt x="2816" y="345"/>
                </a:lnTo>
                <a:lnTo>
                  <a:pt x="2791" y="320"/>
                </a:lnTo>
                <a:lnTo>
                  <a:pt x="2763" y="293"/>
                </a:lnTo>
                <a:lnTo>
                  <a:pt x="2730" y="266"/>
                </a:lnTo>
                <a:lnTo>
                  <a:pt x="2690" y="240"/>
                </a:lnTo>
                <a:lnTo>
                  <a:pt x="2647" y="214"/>
                </a:lnTo>
                <a:lnTo>
                  <a:pt x="2598" y="190"/>
                </a:lnTo>
                <a:lnTo>
                  <a:pt x="2542" y="167"/>
                </a:lnTo>
                <a:lnTo>
                  <a:pt x="2480" y="146"/>
                </a:lnTo>
                <a:lnTo>
                  <a:pt x="2410" y="127"/>
                </a:lnTo>
                <a:lnTo>
                  <a:pt x="2333" y="110"/>
                </a:lnTo>
                <a:lnTo>
                  <a:pt x="2248" y="98"/>
                </a:lnTo>
                <a:lnTo>
                  <a:pt x="2156" y="87"/>
                </a:lnTo>
                <a:lnTo>
                  <a:pt x="2055" y="80"/>
                </a:lnTo>
                <a:lnTo>
                  <a:pt x="1968" y="78"/>
                </a:lnTo>
                <a:lnTo>
                  <a:pt x="1867" y="75"/>
                </a:lnTo>
                <a:lnTo>
                  <a:pt x="1754" y="73"/>
                </a:lnTo>
                <a:lnTo>
                  <a:pt x="1630" y="72"/>
                </a:lnTo>
                <a:lnTo>
                  <a:pt x="1492" y="70"/>
                </a:lnTo>
                <a:lnTo>
                  <a:pt x="1344" y="70"/>
                </a:lnTo>
                <a:lnTo>
                  <a:pt x="1184" y="68"/>
                </a:lnTo>
                <a:lnTo>
                  <a:pt x="1014" y="68"/>
                </a:lnTo>
                <a:lnTo>
                  <a:pt x="796" y="68"/>
                </a:lnTo>
                <a:lnTo>
                  <a:pt x="587" y="70"/>
                </a:lnTo>
                <a:lnTo>
                  <a:pt x="385" y="70"/>
                </a:lnTo>
                <a:lnTo>
                  <a:pt x="190" y="72"/>
                </a:lnTo>
                <a:lnTo>
                  <a:pt x="0" y="73"/>
                </a:lnTo>
                <a:lnTo>
                  <a:pt x="0" y="5"/>
                </a:lnTo>
                <a:lnTo>
                  <a:pt x="190" y="4"/>
                </a:lnTo>
                <a:lnTo>
                  <a:pt x="385" y="2"/>
                </a:lnTo>
                <a:lnTo>
                  <a:pt x="587" y="2"/>
                </a:lnTo>
                <a:lnTo>
                  <a:pt x="796" y="0"/>
                </a:lnTo>
                <a:lnTo>
                  <a:pt x="1014" y="0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5EB2B6">
                  <a:lumMod val="20000"/>
                  <a:lumOff val="80000"/>
                </a:srgbClr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468398"/>
            <a:ext cx="1349719" cy="40466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-24680" y="6436962"/>
            <a:ext cx="54726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    </a:t>
            </a:r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A09096AF-27B2-499C-A21C-C65C892B8B1D}"/>
              </a:ext>
            </a:extLst>
          </p:cNvPr>
          <p:cNvSpPr txBox="1">
            <a:spLocks/>
          </p:cNvSpPr>
          <p:nvPr/>
        </p:nvSpPr>
        <p:spPr bwMode="black">
          <a:xfrm>
            <a:off x="407368" y="122882"/>
            <a:ext cx="1092519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第二讲 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黑体" pitchFamily="49" charset="-122"/>
                <a:cs typeface="+mj-cs"/>
              </a:rPr>
              <a:t>感知器  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黑体" pitchFamily="49" charset="-122"/>
                <a:cs typeface="+mj-cs"/>
              </a:rPr>
              <a:t> (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黑体" pitchFamily="49" charset="-122"/>
                <a:cs typeface="+mj-cs"/>
              </a:rPr>
              <a:t>Perceptron for Pattern Recognition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黑体" pitchFamily="49" charset="-122"/>
                <a:cs typeface="+mj-cs"/>
              </a:rPr>
              <a:t>)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ahnschrift SemiBold SemiConden" panose="020B0502040204020203" pitchFamily="34" charset="0"/>
              <a:ea typeface="黑体" pitchFamily="49" charset="-122"/>
              <a:cs typeface="+mj-cs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A11AAC-03BE-45BB-A5C8-11C5A0B0B1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CF87941C-E296-4102-A738-C023D7537A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088" y="1598613"/>
            <a:ext cx="8353425" cy="29142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2.1 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感知器模型参数空间  </a:t>
            </a: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(</a:t>
            </a:r>
            <a:r>
              <a:rPr lang="en-US" altLang="zh-CN" sz="2400" b="1" i="1" dirty="0">
                <a:solidFill>
                  <a:srgbClr val="000000"/>
                </a:solidFill>
                <a:latin typeface="宋体" panose="02010600030101010101" pitchFamily="2" charset="-122"/>
              </a:rPr>
              <a:t>Perceptron Hypothesis Set</a:t>
            </a: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dirty="0">
                <a:solidFill>
                  <a:srgbClr val="0000FF"/>
                </a:solidFill>
                <a:latin typeface="宋体" panose="02010600030101010101" pitchFamily="2" charset="-122"/>
              </a:rPr>
              <a:t>2.2 </a:t>
            </a:r>
            <a:r>
              <a:rPr lang="zh-CN" altLang="en-US" sz="2400" b="1" dirty="0">
                <a:solidFill>
                  <a:srgbClr val="0000FF"/>
                </a:solidFill>
                <a:latin typeface="宋体" panose="02010600030101010101" pitchFamily="2" charset="-122"/>
              </a:rPr>
              <a:t>感知器算法  </a:t>
            </a:r>
            <a:r>
              <a:rPr lang="en-US" altLang="zh-CN" sz="2400" b="1" dirty="0">
                <a:solidFill>
                  <a:srgbClr val="0000FF"/>
                </a:solidFill>
                <a:latin typeface="宋体" panose="02010600030101010101" pitchFamily="2" charset="-122"/>
              </a:rPr>
              <a:t>(</a:t>
            </a:r>
            <a:r>
              <a:rPr lang="en-US" altLang="zh-CN" sz="2400" b="1" i="1" dirty="0">
                <a:solidFill>
                  <a:srgbClr val="0000FF"/>
                </a:solidFill>
                <a:latin typeface="宋体" panose="02010600030101010101" pitchFamily="2" charset="-122"/>
              </a:rPr>
              <a:t>Perceptron Learning Algorithm: PLA</a:t>
            </a:r>
            <a:r>
              <a:rPr lang="en-US" altLang="zh-CN" sz="2400" b="1" dirty="0">
                <a:solidFill>
                  <a:srgbClr val="0000FF"/>
                </a:solidFill>
                <a:latin typeface="宋体" panose="02010600030101010101" pitchFamily="2" charset="-122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2.3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感知器算法的收敛性 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(</a:t>
            </a:r>
            <a:r>
              <a:rPr kumimoji="0" lang="en-US" altLang="zh-CN" sz="2400" b="1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Guarantee of PLA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2.4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线性不可分情况 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(Non-separable Data) 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幼圆"/>
              <a:cs typeface="幼圆"/>
            </a:endParaRPr>
          </a:p>
        </p:txBody>
      </p:sp>
    </p:spTree>
    <p:extLst>
      <p:ext uri="{BB962C8B-B14F-4D97-AF65-F5344CB8AC3E}">
        <p14:creationId xmlns:p14="http://schemas.microsoft.com/office/powerpoint/2010/main" val="11513340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2.2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感知器算法（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PLA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3975935-D64D-40CA-852F-17B105282CE0}"/>
              </a:ext>
            </a:extLst>
          </p:cNvPr>
          <p:cNvSpPr/>
          <p:nvPr/>
        </p:nvSpPr>
        <p:spPr>
          <a:xfrm>
            <a:off x="3716118" y="2750576"/>
            <a:ext cx="1440160" cy="1319431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A3C54A6-0400-4EDE-B881-2EB5402EEE31}"/>
              </a:ext>
            </a:extLst>
          </p:cNvPr>
          <p:cNvSpPr/>
          <p:nvPr/>
        </p:nvSpPr>
        <p:spPr>
          <a:xfrm>
            <a:off x="3716118" y="4578175"/>
            <a:ext cx="1440161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66CD4F8-4D94-4C17-B19E-8E751A2B7F05}"/>
              </a:ext>
            </a:extLst>
          </p:cNvPr>
          <p:cNvSpPr/>
          <p:nvPr/>
        </p:nvSpPr>
        <p:spPr>
          <a:xfrm>
            <a:off x="1276705" y="5560983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13A8606-AC4A-4C94-B501-2358EA6048D8}"/>
              </a:ext>
            </a:extLst>
          </p:cNvPr>
          <p:cNvSpPr/>
          <p:nvPr/>
        </p:nvSpPr>
        <p:spPr>
          <a:xfrm>
            <a:off x="1276705" y="4578175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29D5387-03CB-43D0-928C-A5681733E1FC}"/>
              </a:ext>
            </a:extLst>
          </p:cNvPr>
          <p:cNvSpPr/>
          <p:nvPr/>
        </p:nvSpPr>
        <p:spPr>
          <a:xfrm>
            <a:off x="1276705" y="3692392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E0EBCE9-F5A8-43FF-A728-795B7F168940}"/>
              </a:ext>
            </a:extLst>
          </p:cNvPr>
          <p:cNvSpPr/>
          <p:nvPr/>
        </p:nvSpPr>
        <p:spPr>
          <a:xfrm>
            <a:off x="1276705" y="2786112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AFC2C71-4540-4604-B85E-B39467925E45}"/>
              </a:ext>
            </a:extLst>
          </p:cNvPr>
          <p:cNvSpPr/>
          <p:nvPr/>
        </p:nvSpPr>
        <p:spPr>
          <a:xfrm>
            <a:off x="211148" y="3838033"/>
            <a:ext cx="688243" cy="1908000"/>
          </a:xfrm>
          <a:prstGeom prst="rect">
            <a:avLst/>
          </a:prstGeom>
          <a:solidFill>
            <a:srgbClr val="BB853D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23CA7E7-7CC0-4BAB-854E-AB25BB046E81}"/>
              </a:ext>
            </a:extLst>
          </p:cNvPr>
          <p:cNvSpPr/>
          <p:nvPr/>
        </p:nvSpPr>
        <p:spPr>
          <a:xfrm>
            <a:off x="1276705" y="1193770"/>
            <a:ext cx="1844104" cy="1104671"/>
          </a:xfrm>
          <a:prstGeom prst="rect">
            <a:avLst/>
          </a:prstGeom>
          <a:solidFill>
            <a:srgbClr val="8EA7E6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4F33858-38FE-4152-989A-1156FAE12D63}"/>
              </a:ext>
            </a:extLst>
          </p:cNvPr>
          <p:cNvSpPr txBox="1"/>
          <p:nvPr/>
        </p:nvSpPr>
        <p:spPr>
          <a:xfrm>
            <a:off x="1464625" y="1286273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输入图像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207F705-9451-46DD-BE3C-269D10D3DCF8}"/>
              </a:ext>
            </a:extLst>
          </p:cNvPr>
          <p:cNvSpPr txBox="1"/>
          <p:nvPr/>
        </p:nvSpPr>
        <p:spPr>
          <a:xfrm>
            <a:off x="1452638" y="1749278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特征表达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3A089F4-F543-4C8E-B3C4-C2D1E68DB062}"/>
              </a:ext>
            </a:extLst>
          </p:cNvPr>
          <p:cNvSpPr txBox="1"/>
          <p:nvPr/>
        </p:nvSpPr>
        <p:spPr>
          <a:xfrm>
            <a:off x="1334661" y="2758095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分类器模型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F10A730-0B42-4225-9A8C-7807D5748732}"/>
              </a:ext>
            </a:extLst>
          </p:cNvPr>
          <p:cNvSpPr txBox="1"/>
          <p:nvPr/>
        </p:nvSpPr>
        <p:spPr>
          <a:xfrm>
            <a:off x="1484794" y="3664376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预测结果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48F596A-6741-4A30-A062-60BBCA8025C8}"/>
              </a:ext>
            </a:extLst>
          </p:cNvPr>
          <p:cNvSpPr txBox="1"/>
          <p:nvPr/>
        </p:nvSpPr>
        <p:spPr>
          <a:xfrm>
            <a:off x="1484794" y="4534848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损失函数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11FA1A0-FF1A-4A9C-861D-A098D498C94C}"/>
              </a:ext>
            </a:extLst>
          </p:cNvPr>
          <p:cNvSpPr txBox="1"/>
          <p:nvPr/>
        </p:nvSpPr>
        <p:spPr>
          <a:xfrm>
            <a:off x="1513380" y="5536146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误差度量</a:t>
            </a: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5852838D-7FEF-4573-9095-29F7BD70D9F3}"/>
              </a:ext>
            </a:extLst>
          </p:cNvPr>
          <p:cNvCxnSpPr>
            <a:cxnSpLocks/>
            <a:stCxn id="18" idx="1"/>
            <a:endCxn id="18" idx="3"/>
          </p:cNvCxnSpPr>
          <p:nvPr/>
        </p:nvCxnSpPr>
        <p:spPr>
          <a:xfrm>
            <a:off x="1276705" y="1699764"/>
            <a:ext cx="1844104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CB317E73-0DFD-4EFD-9361-D8C6A011B1AD}"/>
              </a:ext>
            </a:extLst>
          </p:cNvPr>
          <p:cNvSpPr txBox="1"/>
          <p:nvPr/>
        </p:nvSpPr>
        <p:spPr>
          <a:xfrm>
            <a:off x="3743263" y="4567479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参数优化</a:t>
            </a:r>
          </a:p>
        </p:txBody>
      </p:sp>
      <p:sp>
        <p:nvSpPr>
          <p:cNvPr id="27" name="箭头: 右 26">
            <a:extLst>
              <a:ext uri="{FF2B5EF4-FFF2-40B4-BE49-F238E27FC236}">
                <a16:creationId xmlns:a16="http://schemas.microsoft.com/office/drawing/2014/main" id="{29DD0AC3-2D39-45DB-8FA2-B5E043C22275}"/>
              </a:ext>
            </a:extLst>
          </p:cNvPr>
          <p:cNvSpPr/>
          <p:nvPr/>
        </p:nvSpPr>
        <p:spPr>
          <a:xfrm rot="5400000">
            <a:off x="1967924" y="2289665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29" name="箭头: 右 28">
            <a:extLst>
              <a:ext uri="{FF2B5EF4-FFF2-40B4-BE49-F238E27FC236}">
                <a16:creationId xmlns:a16="http://schemas.microsoft.com/office/drawing/2014/main" id="{DAFFB3D1-61BD-432E-9A7D-7100FBE2B3C7}"/>
              </a:ext>
            </a:extLst>
          </p:cNvPr>
          <p:cNvSpPr/>
          <p:nvPr/>
        </p:nvSpPr>
        <p:spPr>
          <a:xfrm rot="5400000">
            <a:off x="2002627" y="3191402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0" name="箭头: 右 29">
            <a:extLst>
              <a:ext uri="{FF2B5EF4-FFF2-40B4-BE49-F238E27FC236}">
                <a16:creationId xmlns:a16="http://schemas.microsoft.com/office/drawing/2014/main" id="{E9331DAE-CD25-45BF-AFAD-F6B1F78FF809}"/>
              </a:ext>
            </a:extLst>
          </p:cNvPr>
          <p:cNvSpPr/>
          <p:nvPr/>
        </p:nvSpPr>
        <p:spPr>
          <a:xfrm rot="5400000">
            <a:off x="2002627" y="4091259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1" name="箭头: 右 30">
            <a:extLst>
              <a:ext uri="{FF2B5EF4-FFF2-40B4-BE49-F238E27FC236}">
                <a16:creationId xmlns:a16="http://schemas.microsoft.com/office/drawing/2014/main" id="{4A606CD7-6A5F-4860-BA8C-86866A46A7D3}"/>
              </a:ext>
            </a:extLst>
          </p:cNvPr>
          <p:cNvSpPr/>
          <p:nvPr/>
        </p:nvSpPr>
        <p:spPr>
          <a:xfrm rot="5400000">
            <a:off x="2002626" y="5022379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2" name="箭头: 直角上 31">
            <a:extLst>
              <a:ext uri="{FF2B5EF4-FFF2-40B4-BE49-F238E27FC236}">
                <a16:creationId xmlns:a16="http://schemas.microsoft.com/office/drawing/2014/main" id="{A8B664C1-CDDF-4AAA-9B20-62DC40CFE1B3}"/>
              </a:ext>
            </a:extLst>
          </p:cNvPr>
          <p:cNvSpPr/>
          <p:nvPr/>
        </p:nvSpPr>
        <p:spPr>
          <a:xfrm>
            <a:off x="3120810" y="5018999"/>
            <a:ext cx="1477210" cy="886071"/>
          </a:xfrm>
          <a:prstGeom prst="bentUp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3" name="箭头: 右 32">
            <a:extLst>
              <a:ext uri="{FF2B5EF4-FFF2-40B4-BE49-F238E27FC236}">
                <a16:creationId xmlns:a16="http://schemas.microsoft.com/office/drawing/2014/main" id="{A8A7744D-2686-422C-B6E5-AB72F75C28AB}"/>
              </a:ext>
            </a:extLst>
          </p:cNvPr>
          <p:cNvSpPr/>
          <p:nvPr/>
        </p:nvSpPr>
        <p:spPr>
          <a:xfrm rot="16200000">
            <a:off x="4205365" y="4083467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4" name="箭头: 右 33">
            <a:extLst>
              <a:ext uri="{FF2B5EF4-FFF2-40B4-BE49-F238E27FC236}">
                <a16:creationId xmlns:a16="http://schemas.microsoft.com/office/drawing/2014/main" id="{3E19A420-AD26-40FA-92CA-A2970D6EC89C}"/>
              </a:ext>
            </a:extLst>
          </p:cNvPr>
          <p:cNvSpPr/>
          <p:nvPr/>
        </p:nvSpPr>
        <p:spPr>
          <a:xfrm rot="10800000">
            <a:off x="3172967" y="2869048"/>
            <a:ext cx="504102" cy="322696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1C442D83-A225-48D5-B662-BF9B2D23F818}"/>
              </a:ext>
            </a:extLst>
          </p:cNvPr>
          <p:cNvSpPr txBox="1"/>
          <p:nvPr/>
        </p:nvSpPr>
        <p:spPr>
          <a:xfrm>
            <a:off x="323650" y="3921149"/>
            <a:ext cx="5756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真实结果</a:t>
            </a:r>
          </a:p>
        </p:txBody>
      </p:sp>
      <p:sp>
        <p:nvSpPr>
          <p:cNvPr id="36" name="箭头: 右 35">
            <a:extLst>
              <a:ext uri="{FF2B5EF4-FFF2-40B4-BE49-F238E27FC236}">
                <a16:creationId xmlns:a16="http://schemas.microsoft.com/office/drawing/2014/main" id="{C43BF067-2AC8-4AB5-BAF1-F276EA51C4B9}"/>
              </a:ext>
            </a:extLst>
          </p:cNvPr>
          <p:cNvSpPr/>
          <p:nvPr/>
        </p:nvSpPr>
        <p:spPr>
          <a:xfrm>
            <a:off x="921516" y="4654703"/>
            <a:ext cx="355108" cy="285756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657FE8FF-C5E1-4E4C-B26E-D533955C44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9869" y="1190444"/>
            <a:ext cx="1156409" cy="1189858"/>
          </a:xfrm>
          <a:prstGeom prst="rect">
            <a:avLst/>
          </a:prstGeom>
          <a:ln>
            <a:solidFill>
              <a:srgbClr val="BB853D"/>
            </a:solidFill>
          </a:ln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BB6E1DBE-DE93-42AD-8458-572ECDC428B4}"/>
              </a:ext>
            </a:extLst>
          </p:cNvPr>
          <p:cNvSpPr/>
          <p:nvPr/>
        </p:nvSpPr>
        <p:spPr>
          <a:xfrm>
            <a:off x="3955292" y="1129505"/>
            <a:ext cx="1266962" cy="1319429"/>
          </a:xfrm>
          <a:prstGeom prst="rect">
            <a:avLst/>
          </a:prstGeom>
          <a:ln w="38100">
            <a:solidFill>
              <a:srgbClr val="BB853D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DA4AACAA-DC1C-46DD-9E10-617FF17CF0CA}"/>
                  </a:ext>
                </a:extLst>
              </p:cNvPr>
              <p:cNvSpPr/>
              <p:nvPr/>
            </p:nvSpPr>
            <p:spPr>
              <a:xfrm>
                <a:off x="306800" y="5200424"/>
                <a:ext cx="64216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zh-CN" alt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zh-CN" alt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𝑦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DA4AACAA-DC1C-46DD-9E10-617FF17CF0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800" y="5200424"/>
                <a:ext cx="642163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EFD769D6-38E8-4F31-AF5A-EC8A232E4E50}"/>
                  </a:ext>
                </a:extLst>
              </p:cNvPr>
              <p:cNvSpPr/>
              <p:nvPr/>
            </p:nvSpPr>
            <p:spPr>
              <a:xfrm>
                <a:off x="2659196" y="3602821"/>
                <a:ext cx="64216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zh-CN" alt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kumimoji="0" lang="zh-CN" alt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accPr>
                            <m:e>
                              <m:r>
                                <a:rPr kumimoji="0" lang="en-US" altLang="zh-CN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EFD769D6-38E8-4F31-AF5A-EC8A232E4E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9196" y="3602821"/>
                <a:ext cx="642163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26DAC14B-36FA-48B9-B331-1B28364775A0}"/>
                  </a:ext>
                </a:extLst>
              </p:cNvPr>
              <p:cNvSpPr/>
              <p:nvPr/>
            </p:nvSpPr>
            <p:spPr>
              <a:xfrm>
                <a:off x="4275539" y="3492565"/>
                <a:ext cx="103220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kumimoji="0" lang="zh-CN" alt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zh-CN" altLang="en-US" sz="28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ℋ</m:t>
                          </m:r>
                          <m:r>
                            <a:rPr kumimoji="0" lang="zh-CN" altLang="en-US" sz="28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(∙</m:t>
                          </m:r>
                        </m:e>
                      </m:d>
                    </m:oMath>
                  </m:oMathPara>
                </a14:m>
                <a:endPara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26DAC14B-36FA-48B9-B331-1B28364775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5539" y="3492565"/>
                <a:ext cx="1032206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文本框 41">
            <a:extLst>
              <a:ext uri="{FF2B5EF4-FFF2-40B4-BE49-F238E27FC236}">
                <a16:creationId xmlns:a16="http://schemas.microsoft.com/office/drawing/2014/main" id="{F75EB50C-07CB-44E1-85F3-04CDF8E63C40}"/>
              </a:ext>
            </a:extLst>
          </p:cNvPr>
          <p:cNvSpPr txBox="1"/>
          <p:nvPr/>
        </p:nvSpPr>
        <p:spPr>
          <a:xfrm>
            <a:off x="3716118" y="2821449"/>
            <a:ext cx="14401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分类器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模型参数空间</a:t>
            </a:r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EDFF2127-75C8-445A-8015-36D36AAA8636}"/>
              </a:ext>
            </a:extLst>
          </p:cNvPr>
          <p:cNvCxnSpPr/>
          <p:nvPr/>
        </p:nvCxnSpPr>
        <p:spPr>
          <a:xfrm>
            <a:off x="1075244" y="2535703"/>
            <a:ext cx="2376264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0C11ED13-6085-4D52-A5F9-B7328B7D0031}"/>
              </a:ext>
            </a:extLst>
          </p:cNvPr>
          <p:cNvCxnSpPr>
            <a:cxnSpLocks/>
          </p:cNvCxnSpPr>
          <p:nvPr/>
        </p:nvCxnSpPr>
        <p:spPr>
          <a:xfrm>
            <a:off x="1075244" y="2555919"/>
            <a:ext cx="0" cy="3580184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7992E165-8743-44DB-A2C0-146EFD6FFD83}"/>
              </a:ext>
            </a:extLst>
          </p:cNvPr>
          <p:cNvCxnSpPr>
            <a:cxnSpLocks/>
          </p:cNvCxnSpPr>
          <p:nvPr/>
        </p:nvCxnSpPr>
        <p:spPr>
          <a:xfrm>
            <a:off x="5395724" y="4342842"/>
            <a:ext cx="0" cy="1872208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DF7BFCE0-289A-4199-BCFE-938A56E16019}"/>
              </a:ext>
            </a:extLst>
          </p:cNvPr>
          <p:cNvCxnSpPr>
            <a:cxnSpLocks/>
          </p:cNvCxnSpPr>
          <p:nvPr/>
        </p:nvCxnSpPr>
        <p:spPr>
          <a:xfrm>
            <a:off x="3379500" y="2546549"/>
            <a:ext cx="0" cy="1872208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ABBCC327-BEA9-436E-956D-7783357E7E87}"/>
              </a:ext>
            </a:extLst>
          </p:cNvPr>
          <p:cNvCxnSpPr>
            <a:cxnSpLocks/>
          </p:cNvCxnSpPr>
          <p:nvPr/>
        </p:nvCxnSpPr>
        <p:spPr>
          <a:xfrm flipH="1" flipV="1">
            <a:off x="3389398" y="4309747"/>
            <a:ext cx="2006326" cy="13113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DE8B2FA6-8A56-4A6F-B686-49594763AA8F}"/>
              </a:ext>
            </a:extLst>
          </p:cNvPr>
          <p:cNvCxnSpPr>
            <a:cxnSpLocks/>
          </p:cNvCxnSpPr>
          <p:nvPr/>
        </p:nvCxnSpPr>
        <p:spPr>
          <a:xfrm flipH="1">
            <a:off x="1075245" y="6136103"/>
            <a:ext cx="4320479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AE6DFA3C-C25E-4FAD-804D-8FD7C04BC6DA}"/>
                  </a:ext>
                </a:extLst>
              </p:cNvPr>
              <p:cNvSpPr/>
              <p:nvPr/>
            </p:nvSpPr>
            <p:spPr>
              <a:xfrm>
                <a:off x="3247883" y="4211811"/>
                <a:ext cx="61869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zh-CN" altLang="en-US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𝓐</m:t>
                      </m:r>
                    </m:oMath>
                  </m:oMathPara>
                </a14:m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AE6DFA3C-C25E-4FAD-804D-8FD7C04BC6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7883" y="4211811"/>
                <a:ext cx="618696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CFBFFFF3-BA8A-480F-AB31-AD41A2F82B5C}"/>
                  </a:ext>
                </a:extLst>
              </p:cNvPr>
              <p:cNvSpPr/>
              <p:nvPr/>
            </p:nvSpPr>
            <p:spPr>
              <a:xfrm>
                <a:off x="351646" y="5719535"/>
                <a:ext cx="49173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CDA56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𝒇</m:t>
                      </m:r>
                    </m:oMath>
                  </m:oMathPara>
                </a14:m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DA56F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CFBFFFF3-BA8A-480F-AB31-AD41A2F82B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646" y="5719535"/>
                <a:ext cx="491738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8686257E-0492-4749-902B-F7E6B09AD259}"/>
                  </a:ext>
                </a:extLst>
              </p:cNvPr>
              <p:cNvSpPr/>
              <p:nvPr/>
            </p:nvSpPr>
            <p:spPr>
              <a:xfrm>
                <a:off x="2481085" y="3084428"/>
                <a:ext cx="527709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EFA28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𝒈</m:t>
                      </m:r>
                    </m:oMath>
                  </m:oMathPara>
                </a14:m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EFA28F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8686257E-0492-4749-902B-F7E6B09AD2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1085" y="3084428"/>
                <a:ext cx="527709" cy="5232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文本框 51">
                <a:extLst>
                  <a:ext uri="{FF2B5EF4-FFF2-40B4-BE49-F238E27FC236}">
                    <a16:creationId xmlns:a16="http://schemas.microsoft.com/office/drawing/2014/main" id="{FD5631ED-1CB9-4AF7-ADF5-D62641034A85}"/>
                  </a:ext>
                </a:extLst>
              </p:cNvPr>
              <p:cNvSpPr txBox="1"/>
              <p:nvPr/>
            </p:nvSpPr>
            <p:spPr>
              <a:xfrm>
                <a:off x="5874941" y="1286273"/>
                <a:ext cx="6217915" cy="62340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sz="2400" dirty="0">
                    <a:solidFill>
                      <a:srgbClr val="000000"/>
                    </a:solidFill>
                    <a:latin typeface="Arial" charset="0"/>
                  </a:rPr>
                  <a:t>算法</a:t>
                </a:r>
                <a14:m>
                  <m:oMath xmlns:m="http://schemas.openxmlformats.org/officeDocument/2006/math">
                    <m:r>
                      <a:rPr lang="zh-CN" altLang="en-US" sz="28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𝓐</m:t>
                    </m:r>
                  </m:oMath>
                </a14:m>
                <a:r>
                  <a:rPr lang="zh-CN" altLang="en-US" sz="2400" dirty="0">
                    <a:solidFill>
                      <a:srgbClr val="000000"/>
                    </a:solidFill>
                    <a:latin typeface="Arial" charset="0"/>
                  </a:rPr>
                  <a:t>的目的是在               中找到最优结果作为分类器的模型 </a:t>
                </a:r>
                <a14:m>
                  <m:oMath xmlns:m="http://schemas.openxmlformats.org/officeDocument/2006/math">
                    <m:r>
                      <a:rPr lang="en-US" altLang="zh-CN" sz="2800" b="1" i="1">
                        <a:solidFill>
                          <a:srgbClr val="EFA28F"/>
                        </a:solidFill>
                        <a:latin typeface="Cambria Math" panose="02040503050406030204" pitchFamily="18" charset="0"/>
                      </a:rPr>
                      <m:t>𝒈</m:t>
                    </m:r>
                  </m:oMath>
                </a14:m>
                <a:endParaRPr lang="en-US" altLang="zh-CN" sz="2800" b="1" dirty="0">
                  <a:solidFill>
                    <a:srgbClr val="FF00FF"/>
                  </a:solidFill>
                  <a:latin typeface="Arial" charset="0"/>
                </a:endParaRPr>
              </a:p>
              <a:p>
                <a:pPr marL="342900" indent="-342900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Wingdings" panose="05000000000000000000" pitchFamily="2" charset="2"/>
                  <a:buChar char="Ø"/>
                  <a:defRPr/>
                </a:pPr>
                <a:r>
                  <a:rPr lang="zh-CN" altLang="en-US" sz="2400" dirty="0">
                    <a:solidFill>
                      <a:srgbClr val="000000"/>
                    </a:solidFill>
                    <a:latin typeface="Arial" charset="0"/>
                  </a:rPr>
                  <a:t>最优结果：</a:t>
                </a:r>
                <a:r>
                  <a:rPr lang="en-US" altLang="zh-CN" sz="2400" dirty="0">
                    <a:solidFill>
                      <a:srgbClr val="000000"/>
                    </a:solidFill>
                    <a:latin typeface="Arial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800" b="1" i="1">
                        <a:solidFill>
                          <a:srgbClr val="EFA28F"/>
                        </a:solidFill>
                        <a:latin typeface="Cambria Math" panose="02040503050406030204" pitchFamily="18" charset="0"/>
                      </a:rPr>
                      <m:t>𝒈</m:t>
                    </m:r>
                  </m:oMath>
                </a14:m>
                <a:r>
                  <a:rPr lang="en-US" altLang="zh-CN" kern="0" dirty="0">
                    <a:solidFill>
                      <a:srgbClr val="000000"/>
                    </a:solidFill>
                    <a:latin typeface="Segoe Print" panose="02000600000000000000" pitchFamily="2" charset="0"/>
                  </a:rPr>
                  <a:t>  </a:t>
                </a:r>
                <a:r>
                  <a:rPr lang="en-US" altLang="zh-CN" sz="2400" kern="0" dirty="0">
                    <a:solidFill>
                      <a:srgbClr val="000000"/>
                    </a:solidFill>
                    <a:latin typeface="Segoe Print" panose="02000600000000000000" pitchFamily="2" charset="0"/>
                  </a:rPr>
                  <a:t>≈ </a:t>
                </a:r>
                <a14:m>
                  <m:oMath xmlns:m="http://schemas.openxmlformats.org/officeDocument/2006/math">
                    <m:r>
                      <a:rPr lang="en-US" altLang="zh-CN" sz="2800" b="1" i="1">
                        <a:solidFill>
                          <a:srgbClr val="CDA56F"/>
                        </a:solidFill>
                        <a:latin typeface="Cambria Math" panose="02040503050406030204" pitchFamily="18" charset="0"/>
                      </a:rPr>
                      <m:t>𝒇</m:t>
                    </m:r>
                    <m:r>
                      <a:rPr lang="en-US" altLang="zh-CN" sz="2800" b="1" i="1">
                        <a:solidFill>
                          <a:srgbClr val="CDA56F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sz="2400" kern="0" dirty="0">
                    <a:solidFill>
                      <a:srgbClr val="000000"/>
                    </a:solidFill>
                    <a:latin typeface="Segoe Print" panose="02000600000000000000" pitchFamily="2" charset="0"/>
                  </a:rPr>
                  <a:t> </a:t>
                </a:r>
              </a:p>
              <a:p>
                <a:pPr marL="342900" marR="0" lvl="0" indent="-342900" algn="l" defTabSz="914400" rtl="0" eaLnBrk="1" fontAlgn="base" latinLnBrk="0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挑战：        </a:t>
                </a:r>
                <a14:m>
                  <m:oMath xmlns:m="http://schemas.openxmlformats.org/officeDocument/2006/math">
                    <m:r>
                      <a:rPr kumimoji="0" lang="en-US" altLang="zh-CN" sz="2800" b="1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CDA56F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𝒇</m:t>
                    </m:r>
                  </m:oMath>
                </a14:m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DA56F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 </a:t>
                </a: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未知</a:t>
                </a: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  <a:p>
                <a:pPr marL="342900" lvl="0" indent="-342900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Wingdings" panose="05000000000000000000" pitchFamily="2" charset="2"/>
                  <a:buChar char="Ø"/>
                  <a:defRPr/>
                </a:pPr>
                <a:r>
                  <a:rPr lang="zh-CN" altLang="en-US" sz="2400" dirty="0">
                    <a:solidFill>
                      <a:srgbClr val="000000"/>
                    </a:solidFill>
                    <a:latin typeface="Arial" charset="0"/>
                  </a:rPr>
                  <a:t>学习</a:t>
                </a: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的资源：在训练集</a:t>
                </a:r>
                <a14:m>
                  <m:oMath xmlns:m="http://schemas.openxmlformats.org/officeDocument/2006/math">
                    <m:r>
                      <a:rPr kumimoji="0" lang="zh-CN" altLang="en-US" sz="2400" b="1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𝓓</m:t>
                    </m:r>
                  </m:oMath>
                </a14:m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上，如果每一个</a:t>
                </a:r>
                <a14:m>
                  <m:oMath xmlns:m="http://schemas.openxmlformats.org/officeDocument/2006/math">
                    <m:r>
                      <a:rPr lang="zh-CN" altLang="en-US" sz="2400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样本</m:t>
                    </m:r>
                    <m:r>
                      <a:rPr lang="zh-CN" altLang="en-US" sz="240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都有</m:t>
                    </m:r>
                    <m:r>
                      <a:rPr lang="zh-CN" alt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：</m:t>
                    </m:r>
                    <m:r>
                      <a:rPr lang="en-US" altLang="zh-CN" sz="2400" b="1" i="1">
                        <a:solidFill>
                          <a:srgbClr val="EFA28F"/>
                        </a:solidFill>
                        <a:latin typeface="Cambria Math" panose="02040503050406030204" pitchFamily="18" charset="0"/>
                      </a:rPr>
                      <m:t>𝒈</m:t>
                    </m:r>
                    <m:d>
                      <m:dPr>
                        <m:ctrlPr>
                          <a:rPr lang="en-US" altLang="zh-CN" sz="2400" b="1" i="1" smtClean="0">
                            <a:solidFill>
                              <a:srgbClr val="EFA28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b="1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1" i="0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altLang="zh-CN" sz="2400" b="1" i="1" smtClean="0">
                        <a:solidFill>
                          <a:srgbClr val="EFA28F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sz="24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sz="2400" b="1" i="1" smtClean="0">
                        <a:solidFill>
                          <a:srgbClr val="EFA28F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1" i="1">
                        <a:solidFill>
                          <a:srgbClr val="CDA56F"/>
                        </a:solidFill>
                        <a:latin typeface="Cambria Math" panose="02040503050406030204" pitchFamily="18" charset="0"/>
                      </a:rPr>
                      <m:t>𝒇</m:t>
                    </m:r>
                    <m:r>
                      <a:rPr lang="en-US" altLang="zh-CN" sz="2400" b="1" i="1" smtClean="0">
                        <a:solidFill>
                          <a:srgbClr val="CDA56F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2400" b="1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sz="2400" b="1" i="1" smtClean="0">
                        <a:solidFill>
                          <a:srgbClr val="CDA56F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zh-CN" altLang="en-US" sz="2400" b="1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，</m:t>
                    </m:r>
                  </m:oMath>
                </a14:m>
                <a:r>
                  <a:rPr lang="zh-CN" altLang="en-US" sz="2400" dirty="0">
                    <a:solidFill>
                      <a:srgbClr val="000000"/>
                    </a:solidFill>
                    <a:latin typeface="Arial" charset="0"/>
                  </a:rPr>
                  <a:t>则在训练集</a:t>
                </a:r>
                <a14:m>
                  <m:oMath xmlns:m="http://schemas.openxmlformats.org/officeDocument/2006/math">
                    <m:r>
                      <a:rPr lang="zh-CN" altLang="en-US" sz="2400" b="1" i="1" dirty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𝓓</m:t>
                    </m:r>
                  </m:oMath>
                </a14:m>
                <a:r>
                  <a:rPr lang="zh-CN" altLang="en-US" sz="2400" dirty="0">
                    <a:solidFill>
                      <a:srgbClr val="000000"/>
                    </a:solidFill>
                    <a:latin typeface="Arial" charset="0"/>
                  </a:rPr>
                  <a:t>上做到了</a:t>
                </a:r>
                <a14:m>
                  <m:oMath xmlns:m="http://schemas.openxmlformats.org/officeDocument/2006/math">
                    <m:r>
                      <a:rPr lang="en-US" altLang="zh-CN" sz="2400" b="1" i="1">
                        <a:solidFill>
                          <a:srgbClr val="EFA28F"/>
                        </a:solidFill>
                        <a:latin typeface="Cambria Math" panose="02040503050406030204" pitchFamily="18" charset="0"/>
                      </a:rPr>
                      <m:t>𝒈</m:t>
                    </m:r>
                  </m:oMath>
                </a14:m>
                <a:r>
                  <a:rPr lang="en-US" altLang="zh-CN" sz="2400" kern="0" dirty="0">
                    <a:solidFill>
                      <a:srgbClr val="000000"/>
                    </a:solidFill>
                    <a:latin typeface="Segoe Print" panose="02000600000000000000" pitchFamily="2" charset="0"/>
                  </a:rPr>
                  <a:t>  </a:t>
                </a:r>
                <a:r>
                  <a:rPr lang="en-US" altLang="zh-CN" sz="2000" kern="0" dirty="0">
                    <a:solidFill>
                      <a:srgbClr val="000000"/>
                    </a:solidFill>
                    <a:latin typeface="Segoe Print" panose="02000600000000000000" pitchFamily="2" charset="0"/>
                  </a:rPr>
                  <a:t>≈ </a:t>
                </a:r>
                <a14:m>
                  <m:oMath xmlns:m="http://schemas.openxmlformats.org/officeDocument/2006/math">
                    <m:r>
                      <a:rPr lang="en-US" altLang="zh-CN" sz="2400" b="1" i="1">
                        <a:solidFill>
                          <a:srgbClr val="CDA56F"/>
                        </a:solidFill>
                        <a:latin typeface="Cambria Math" panose="02040503050406030204" pitchFamily="18" charset="0"/>
                      </a:rPr>
                      <m:t>𝒇</m:t>
                    </m:r>
                    <m:r>
                      <a:rPr lang="en-US" altLang="zh-CN" sz="2400" b="1" i="1">
                        <a:solidFill>
                          <a:srgbClr val="CDA56F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zh-CN" sz="2400" dirty="0">
                  <a:solidFill>
                    <a:srgbClr val="000000"/>
                  </a:solidFill>
                  <a:latin typeface="Arial" charset="0"/>
                </a:endParaRPr>
              </a:p>
              <a:p>
                <a:pPr marL="342900" lvl="0" indent="-342900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Wingdings" panose="05000000000000000000" pitchFamily="2" charset="2"/>
                  <a:buChar char="Ø"/>
                  <a:defRPr/>
                </a:pPr>
                <a:r>
                  <a:rPr lang="zh-CN" altLang="en-US" sz="2400" dirty="0">
                    <a:solidFill>
                      <a:srgbClr val="000000"/>
                    </a:solidFill>
                    <a:latin typeface="Arial" charset="0"/>
                  </a:rPr>
                  <a:t>困难：               的候选模型无穷多</a:t>
                </a:r>
                <a:endParaRPr lang="en-US" altLang="zh-CN" sz="2400" dirty="0">
                  <a:solidFill>
                    <a:srgbClr val="000000"/>
                  </a:solidFill>
                  <a:latin typeface="Arial" charset="0"/>
                </a:endParaRPr>
              </a:p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zh-CN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Print" panose="02000600000000000000" pitchFamily="2" charset="0"/>
                  <a:ea typeface="+mn-ea"/>
                  <a:cs typeface="+mn-cs"/>
                </a:endParaRPr>
              </a:p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2" name="文本框 51">
                <a:extLst>
                  <a:ext uri="{FF2B5EF4-FFF2-40B4-BE49-F238E27FC236}">
                    <a16:creationId xmlns:a16="http://schemas.microsoft.com/office/drawing/2014/main" id="{FD5631ED-1CB9-4AF7-ADF5-D62641034A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4941" y="1286273"/>
                <a:ext cx="6217915" cy="6234014"/>
              </a:xfrm>
              <a:prstGeom prst="rect">
                <a:avLst/>
              </a:prstGeom>
              <a:blipFill>
                <a:blip r:embed="rId10"/>
                <a:stretch>
                  <a:fillRect l="-1569" r="-147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矩形 52">
                <a:extLst>
                  <a:ext uri="{FF2B5EF4-FFF2-40B4-BE49-F238E27FC236}">
                    <a16:creationId xmlns:a16="http://schemas.microsoft.com/office/drawing/2014/main" id="{1F6F13AF-5A98-4D68-9BDE-172677AE93C9}"/>
                  </a:ext>
                </a:extLst>
              </p:cNvPr>
              <p:cNvSpPr/>
              <p:nvPr/>
            </p:nvSpPr>
            <p:spPr>
              <a:xfrm>
                <a:off x="8301003" y="1438154"/>
                <a:ext cx="156959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kumimoji="0" lang="zh-CN" altLang="en-US" sz="2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zh-CN" altLang="en-US" sz="28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𝓗</m:t>
                          </m:r>
                          <m:r>
                            <a:rPr kumimoji="0" lang="zh-CN" altLang="en-US" sz="28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</m:t>
                          </m:r>
                          <m:r>
                            <a:rPr kumimoji="0" lang="en-US" altLang="zh-CN" sz="2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𝒉</m:t>
                          </m:r>
                          <m:r>
                            <a:rPr kumimoji="0" lang="en-US" altLang="zh-CN" sz="28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</m:t>
                          </m:r>
                          <m:r>
                            <a:rPr kumimoji="0" lang="zh-CN" altLang="en-US" sz="28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∙</m:t>
                          </m:r>
                          <m:r>
                            <a:rPr kumimoji="0" lang="en-US" altLang="zh-CN" sz="28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3" name="矩形 52">
                <a:extLst>
                  <a:ext uri="{FF2B5EF4-FFF2-40B4-BE49-F238E27FC236}">
                    <a16:creationId xmlns:a16="http://schemas.microsoft.com/office/drawing/2014/main" id="{1F6F13AF-5A98-4D68-9BDE-172677AE93C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01003" y="1438154"/>
                <a:ext cx="1569596" cy="52322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矩形 53">
                <a:extLst>
                  <a:ext uri="{FF2B5EF4-FFF2-40B4-BE49-F238E27FC236}">
                    <a16:creationId xmlns:a16="http://schemas.microsoft.com/office/drawing/2014/main" id="{4B9799E8-8DED-4864-B83C-0E8CEA66EE2B}"/>
                  </a:ext>
                </a:extLst>
              </p:cNvPr>
              <p:cNvSpPr/>
              <p:nvPr/>
            </p:nvSpPr>
            <p:spPr>
              <a:xfrm>
                <a:off x="6946916" y="5516870"/>
                <a:ext cx="156959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kumimoji="0" lang="zh-CN" altLang="en-US" sz="2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zh-CN" altLang="en-US" sz="28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𝓗</m:t>
                          </m:r>
                          <m:r>
                            <a:rPr kumimoji="0" lang="zh-CN" altLang="en-US" sz="28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</m:t>
                          </m:r>
                          <m:r>
                            <a:rPr kumimoji="0" lang="en-US" altLang="zh-CN" sz="2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𝒉</m:t>
                          </m:r>
                          <m:r>
                            <a:rPr kumimoji="0" lang="en-US" altLang="zh-CN" sz="28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</m:t>
                          </m:r>
                          <m:r>
                            <a:rPr kumimoji="0" lang="zh-CN" altLang="en-US" sz="28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∙</m:t>
                          </m:r>
                          <m:r>
                            <a:rPr kumimoji="0" lang="en-US" altLang="zh-CN" sz="28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4" name="矩形 53">
                <a:extLst>
                  <a:ext uri="{FF2B5EF4-FFF2-40B4-BE49-F238E27FC236}">
                    <a16:creationId xmlns:a16="http://schemas.microsoft.com/office/drawing/2014/main" id="{4B9799E8-8DED-4864-B83C-0E8CEA66EE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6916" y="5516870"/>
                <a:ext cx="1569596" cy="52322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: 圆角 4">
            <a:extLst>
              <a:ext uri="{FF2B5EF4-FFF2-40B4-BE49-F238E27FC236}">
                <a16:creationId xmlns:a16="http://schemas.microsoft.com/office/drawing/2014/main" id="{3D9440BC-66C5-4238-9514-807FE6D0581C}"/>
              </a:ext>
            </a:extLst>
          </p:cNvPr>
          <p:cNvSpPr/>
          <p:nvPr/>
        </p:nvSpPr>
        <p:spPr>
          <a:xfrm>
            <a:off x="5621558" y="1190444"/>
            <a:ext cx="6479002" cy="5111293"/>
          </a:xfrm>
          <a:prstGeom prst="roundRect">
            <a:avLst/>
          </a:prstGeom>
          <a:ln w="38100">
            <a:solidFill>
              <a:srgbClr val="FF0000"/>
            </a:solidFill>
            <a:prstDash val="solid"/>
          </a:ln>
        </p:spPr>
        <p:txBody>
          <a:bodyPr wrap="none" rtlCol="0" anchor="ctr">
            <a:spAutoFit/>
          </a:bodyPr>
          <a:lstStyle/>
          <a:p>
            <a:pPr algn="ctr"/>
            <a:endParaRPr lang="zh-CN" altLang="en-US" sz="2400" kern="100" dirty="0">
              <a:ea typeface="宋体"/>
              <a:cs typeface="Times New Roman"/>
            </a:endParaRPr>
          </a:p>
        </p:txBody>
      </p: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6C5119A0-E9A4-4E81-8AEB-8A0C5137CE86}"/>
              </a:ext>
            </a:extLst>
          </p:cNvPr>
          <p:cNvCxnSpPr>
            <a:cxnSpLocks/>
          </p:cNvCxnSpPr>
          <p:nvPr/>
        </p:nvCxnSpPr>
        <p:spPr>
          <a:xfrm flipH="1">
            <a:off x="5324509" y="1900495"/>
            <a:ext cx="306057" cy="2404755"/>
          </a:xfrm>
          <a:prstGeom prst="line">
            <a:avLst/>
          </a:prstGeom>
          <a:ln w="38100">
            <a:solidFill>
              <a:srgbClr val="FF0000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231A8AED-62B5-4287-8C63-8FAEA2852448}"/>
              </a:ext>
            </a:extLst>
          </p:cNvPr>
          <p:cNvCxnSpPr>
            <a:cxnSpLocks/>
          </p:cNvCxnSpPr>
          <p:nvPr/>
        </p:nvCxnSpPr>
        <p:spPr>
          <a:xfrm flipH="1" flipV="1">
            <a:off x="5429859" y="6136103"/>
            <a:ext cx="752918" cy="101613"/>
          </a:xfrm>
          <a:prstGeom prst="line">
            <a:avLst/>
          </a:prstGeom>
          <a:ln w="38100">
            <a:solidFill>
              <a:srgbClr val="FF0000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20">
            <a:extLst>
              <a:ext uri="{FF2B5EF4-FFF2-40B4-BE49-F238E27FC236}">
                <a16:creationId xmlns:a16="http://schemas.microsoft.com/office/drawing/2014/main" id="{4B374CE1-3170-4C2C-9C25-7E9827B957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12" y="759253"/>
            <a:ext cx="282672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训练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(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Training)</a:t>
            </a:r>
          </a:p>
        </p:txBody>
      </p:sp>
    </p:spTree>
    <p:extLst>
      <p:ext uri="{BB962C8B-B14F-4D97-AF65-F5344CB8AC3E}">
        <p14:creationId xmlns:p14="http://schemas.microsoft.com/office/powerpoint/2010/main" val="35951530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2.2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感知器算法（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PLA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3975935-D64D-40CA-852F-17B105282CE0}"/>
              </a:ext>
            </a:extLst>
          </p:cNvPr>
          <p:cNvSpPr/>
          <p:nvPr/>
        </p:nvSpPr>
        <p:spPr>
          <a:xfrm>
            <a:off x="3716118" y="2750576"/>
            <a:ext cx="1440160" cy="1319431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A3C54A6-0400-4EDE-B881-2EB5402EEE31}"/>
              </a:ext>
            </a:extLst>
          </p:cNvPr>
          <p:cNvSpPr/>
          <p:nvPr/>
        </p:nvSpPr>
        <p:spPr>
          <a:xfrm>
            <a:off x="3716118" y="4578175"/>
            <a:ext cx="1440161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66CD4F8-4D94-4C17-B19E-8E751A2B7F05}"/>
              </a:ext>
            </a:extLst>
          </p:cNvPr>
          <p:cNvSpPr/>
          <p:nvPr/>
        </p:nvSpPr>
        <p:spPr>
          <a:xfrm>
            <a:off x="1276705" y="5560983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13A8606-AC4A-4C94-B501-2358EA6048D8}"/>
              </a:ext>
            </a:extLst>
          </p:cNvPr>
          <p:cNvSpPr/>
          <p:nvPr/>
        </p:nvSpPr>
        <p:spPr>
          <a:xfrm>
            <a:off x="1276705" y="4578175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29D5387-03CB-43D0-928C-A5681733E1FC}"/>
              </a:ext>
            </a:extLst>
          </p:cNvPr>
          <p:cNvSpPr/>
          <p:nvPr/>
        </p:nvSpPr>
        <p:spPr>
          <a:xfrm>
            <a:off x="1276705" y="3692392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E0EBCE9-F5A8-43FF-A728-795B7F168940}"/>
              </a:ext>
            </a:extLst>
          </p:cNvPr>
          <p:cNvSpPr/>
          <p:nvPr/>
        </p:nvSpPr>
        <p:spPr>
          <a:xfrm>
            <a:off x="1276705" y="2786112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AFC2C71-4540-4604-B85E-B39467925E45}"/>
              </a:ext>
            </a:extLst>
          </p:cNvPr>
          <p:cNvSpPr/>
          <p:nvPr/>
        </p:nvSpPr>
        <p:spPr>
          <a:xfrm>
            <a:off x="211148" y="3838033"/>
            <a:ext cx="688243" cy="1908000"/>
          </a:xfrm>
          <a:prstGeom prst="rect">
            <a:avLst/>
          </a:prstGeom>
          <a:solidFill>
            <a:srgbClr val="BB853D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23CA7E7-7CC0-4BAB-854E-AB25BB046E81}"/>
              </a:ext>
            </a:extLst>
          </p:cNvPr>
          <p:cNvSpPr/>
          <p:nvPr/>
        </p:nvSpPr>
        <p:spPr>
          <a:xfrm>
            <a:off x="1276705" y="1193770"/>
            <a:ext cx="1844104" cy="1104671"/>
          </a:xfrm>
          <a:prstGeom prst="rect">
            <a:avLst/>
          </a:prstGeom>
          <a:solidFill>
            <a:srgbClr val="8EA7E6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4F33858-38FE-4152-989A-1156FAE12D63}"/>
              </a:ext>
            </a:extLst>
          </p:cNvPr>
          <p:cNvSpPr txBox="1"/>
          <p:nvPr/>
        </p:nvSpPr>
        <p:spPr>
          <a:xfrm>
            <a:off x="1464625" y="1286273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输入图像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207F705-9451-46DD-BE3C-269D10D3DCF8}"/>
              </a:ext>
            </a:extLst>
          </p:cNvPr>
          <p:cNvSpPr txBox="1"/>
          <p:nvPr/>
        </p:nvSpPr>
        <p:spPr>
          <a:xfrm>
            <a:off x="1452638" y="1749278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特征表达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3A089F4-F543-4C8E-B3C4-C2D1E68DB062}"/>
              </a:ext>
            </a:extLst>
          </p:cNvPr>
          <p:cNvSpPr txBox="1"/>
          <p:nvPr/>
        </p:nvSpPr>
        <p:spPr>
          <a:xfrm>
            <a:off x="1334661" y="2758095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分类器模型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F10A730-0B42-4225-9A8C-7807D5748732}"/>
              </a:ext>
            </a:extLst>
          </p:cNvPr>
          <p:cNvSpPr txBox="1"/>
          <p:nvPr/>
        </p:nvSpPr>
        <p:spPr>
          <a:xfrm>
            <a:off x="1484794" y="3664376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预测结果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48F596A-6741-4A30-A062-60BBCA8025C8}"/>
              </a:ext>
            </a:extLst>
          </p:cNvPr>
          <p:cNvSpPr txBox="1"/>
          <p:nvPr/>
        </p:nvSpPr>
        <p:spPr>
          <a:xfrm>
            <a:off x="1484794" y="4534848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损失函数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11FA1A0-FF1A-4A9C-861D-A098D498C94C}"/>
              </a:ext>
            </a:extLst>
          </p:cNvPr>
          <p:cNvSpPr txBox="1"/>
          <p:nvPr/>
        </p:nvSpPr>
        <p:spPr>
          <a:xfrm>
            <a:off x="1513380" y="5536146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误差度量</a:t>
            </a: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5852838D-7FEF-4573-9095-29F7BD70D9F3}"/>
              </a:ext>
            </a:extLst>
          </p:cNvPr>
          <p:cNvCxnSpPr>
            <a:cxnSpLocks/>
            <a:stCxn id="18" idx="1"/>
            <a:endCxn id="18" idx="3"/>
          </p:cNvCxnSpPr>
          <p:nvPr/>
        </p:nvCxnSpPr>
        <p:spPr>
          <a:xfrm>
            <a:off x="1276705" y="1699764"/>
            <a:ext cx="1844104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CB317E73-0DFD-4EFD-9361-D8C6A011B1AD}"/>
              </a:ext>
            </a:extLst>
          </p:cNvPr>
          <p:cNvSpPr txBox="1"/>
          <p:nvPr/>
        </p:nvSpPr>
        <p:spPr>
          <a:xfrm>
            <a:off x="3743263" y="4567479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参数优化</a:t>
            </a:r>
          </a:p>
        </p:txBody>
      </p:sp>
      <p:sp>
        <p:nvSpPr>
          <p:cNvPr id="27" name="箭头: 右 26">
            <a:extLst>
              <a:ext uri="{FF2B5EF4-FFF2-40B4-BE49-F238E27FC236}">
                <a16:creationId xmlns:a16="http://schemas.microsoft.com/office/drawing/2014/main" id="{29DD0AC3-2D39-45DB-8FA2-B5E043C22275}"/>
              </a:ext>
            </a:extLst>
          </p:cNvPr>
          <p:cNvSpPr/>
          <p:nvPr/>
        </p:nvSpPr>
        <p:spPr>
          <a:xfrm rot="5400000">
            <a:off x="1967924" y="2289665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29" name="箭头: 右 28">
            <a:extLst>
              <a:ext uri="{FF2B5EF4-FFF2-40B4-BE49-F238E27FC236}">
                <a16:creationId xmlns:a16="http://schemas.microsoft.com/office/drawing/2014/main" id="{DAFFB3D1-61BD-432E-9A7D-7100FBE2B3C7}"/>
              </a:ext>
            </a:extLst>
          </p:cNvPr>
          <p:cNvSpPr/>
          <p:nvPr/>
        </p:nvSpPr>
        <p:spPr>
          <a:xfrm rot="5400000">
            <a:off x="2002627" y="3191402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0" name="箭头: 右 29">
            <a:extLst>
              <a:ext uri="{FF2B5EF4-FFF2-40B4-BE49-F238E27FC236}">
                <a16:creationId xmlns:a16="http://schemas.microsoft.com/office/drawing/2014/main" id="{E9331DAE-CD25-45BF-AFAD-F6B1F78FF809}"/>
              </a:ext>
            </a:extLst>
          </p:cNvPr>
          <p:cNvSpPr/>
          <p:nvPr/>
        </p:nvSpPr>
        <p:spPr>
          <a:xfrm rot="5400000">
            <a:off x="2002627" y="4091259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1" name="箭头: 右 30">
            <a:extLst>
              <a:ext uri="{FF2B5EF4-FFF2-40B4-BE49-F238E27FC236}">
                <a16:creationId xmlns:a16="http://schemas.microsoft.com/office/drawing/2014/main" id="{4A606CD7-6A5F-4860-BA8C-86866A46A7D3}"/>
              </a:ext>
            </a:extLst>
          </p:cNvPr>
          <p:cNvSpPr/>
          <p:nvPr/>
        </p:nvSpPr>
        <p:spPr>
          <a:xfrm rot="5400000">
            <a:off x="2002626" y="5022379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2" name="箭头: 直角上 31">
            <a:extLst>
              <a:ext uri="{FF2B5EF4-FFF2-40B4-BE49-F238E27FC236}">
                <a16:creationId xmlns:a16="http://schemas.microsoft.com/office/drawing/2014/main" id="{A8B664C1-CDDF-4AAA-9B20-62DC40CFE1B3}"/>
              </a:ext>
            </a:extLst>
          </p:cNvPr>
          <p:cNvSpPr/>
          <p:nvPr/>
        </p:nvSpPr>
        <p:spPr>
          <a:xfrm>
            <a:off x="3120810" y="5018999"/>
            <a:ext cx="1477210" cy="886071"/>
          </a:xfrm>
          <a:prstGeom prst="bentUp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3" name="箭头: 右 32">
            <a:extLst>
              <a:ext uri="{FF2B5EF4-FFF2-40B4-BE49-F238E27FC236}">
                <a16:creationId xmlns:a16="http://schemas.microsoft.com/office/drawing/2014/main" id="{A8A7744D-2686-422C-B6E5-AB72F75C28AB}"/>
              </a:ext>
            </a:extLst>
          </p:cNvPr>
          <p:cNvSpPr/>
          <p:nvPr/>
        </p:nvSpPr>
        <p:spPr>
          <a:xfrm rot="16200000">
            <a:off x="4205365" y="4083467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4" name="箭头: 右 33">
            <a:extLst>
              <a:ext uri="{FF2B5EF4-FFF2-40B4-BE49-F238E27FC236}">
                <a16:creationId xmlns:a16="http://schemas.microsoft.com/office/drawing/2014/main" id="{3E19A420-AD26-40FA-92CA-A2970D6EC89C}"/>
              </a:ext>
            </a:extLst>
          </p:cNvPr>
          <p:cNvSpPr/>
          <p:nvPr/>
        </p:nvSpPr>
        <p:spPr>
          <a:xfrm rot="10800000">
            <a:off x="3172967" y="2869048"/>
            <a:ext cx="504102" cy="322696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1C442D83-A225-48D5-B662-BF9B2D23F818}"/>
              </a:ext>
            </a:extLst>
          </p:cNvPr>
          <p:cNvSpPr txBox="1"/>
          <p:nvPr/>
        </p:nvSpPr>
        <p:spPr>
          <a:xfrm>
            <a:off x="323650" y="3921149"/>
            <a:ext cx="5756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真实结果</a:t>
            </a:r>
          </a:p>
        </p:txBody>
      </p:sp>
      <p:sp>
        <p:nvSpPr>
          <p:cNvPr id="36" name="箭头: 右 35">
            <a:extLst>
              <a:ext uri="{FF2B5EF4-FFF2-40B4-BE49-F238E27FC236}">
                <a16:creationId xmlns:a16="http://schemas.microsoft.com/office/drawing/2014/main" id="{C43BF067-2AC8-4AB5-BAF1-F276EA51C4B9}"/>
              </a:ext>
            </a:extLst>
          </p:cNvPr>
          <p:cNvSpPr/>
          <p:nvPr/>
        </p:nvSpPr>
        <p:spPr>
          <a:xfrm>
            <a:off x="921516" y="4654703"/>
            <a:ext cx="355108" cy="285756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657FE8FF-C5E1-4E4C-B26E-D533955C44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9869" y="1190444"/>
            <a:ext cx="1156409" cy="1189858"/>
          </a:xfrm>
          <a:prstGeom prst="rect">
            <a:avLst/>
          </a:prstGeom>
          <a:ln>
            <a:solidFill>
              <a:srgbClr val="BB853D"/>
            </a:solidFill>
          </a:ln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BB6E1DBE-DE93-42AD-8458-572ECDC428B4}"/>
              </a:ext>
            </a:extLst>
          </p:cNvPr>
          <p:cNvSpPr/>
          <p:nvPr/>
        </p:nvSpPr>
        <p:spPr>
          <a:xfrm>
            <a:off x="3955292" y="1129505"/>
            <a:ext cx="1266962" cy="1319429"/>
          </a:xfrm>
          <a:prstGeom prst="rect">
            <a:avLst/>
          </a:prstGeom>
          <a:ln w="38100">
            <a:solidFill>
              <a:srgbClr val="BB853D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DA4AACAA-DC1C-46DD-9E10-617FF17CF0CA}"/>
                  </a:ext>
                </a:extLst>
              </p:cNvPr>
              <p:cNvSpPr/>
              <p:nvPr/>
            </p:nvSpPr>
            <p:spPr>
              <a:xfrm>
                <a:off x="306800" y="5200424"/>
                <a:ext cx="588687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zh-CN" alt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zh-CN" alt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𝑦</m:t>
                          </m:r>
                        </m:e>
                        <m:sub>
                          <m:r>
                            <a:rPr kumimoji="0" lang="zh-CN" alt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DA4AACAA-DC1C-46DD-9E10-617FF17CF0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800" y="5200424"/>
                <a:ext cx="588687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EFD769D6-38E8-4F31-AF5A-EC8A232E4E50}"/>
                  </a:ext>
                </a:extLst>
              </p:cNvPr>
              <p:cNvSpPr/>
              <p:nvPr/>
            </p:nvSpPr>
            <p:spPr>
              <a:xfrm>
                <a:off x="2659196" y="3602821"/>
                <a:ext cx="588687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zh-CN" alt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kumimoji="0" lang="zh-CN" alt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accPr>
                            <m:e>
                              <m:r>
                                <a:rPr kumimoji="0" lang="en-US" altLang="zh-CN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kumimoji="0" lang="zh-CN" alt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EFD769D6-38E8-4F31-AF5A-EC8A232E4E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9196" y="3602821"/>
                <a:ext cx="588687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26DAC14B-36FA-48B9-B331-1B28364775A0}"/>
                  </a:ext>
                </a:extLst>
              </p:cNvPr>
              <p:cNvSpPr/>
              <p:nvPr/>
            </p:nvSpPr>
            <p:spPr>
              <a:xfrm>
                <a:off x="4275539" y="3492565"/>
                <a:ext cx="103220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kumimoji="0" lang="zh-CN" alt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zh-CN" altLang="en-US" sz="28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ℋ</m:t>
                          </m:r>
                          <m:r>
                            <a:rPr kumimoji="0" lang="zh-CN" altLang="en-US" sz="28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(∙</m:t>
                          </m:r>
                        </m:e>
                      </m:d>
                    </m:oMath>
                  </m:oMathPara>
                </a14:m>
                <a:endPara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26DAC14B-36FA-48B9-B331-1B28364775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5539" y="3492565"/>
                <a:ext cx="1032206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文本框 41">
            <a:extLst>
              <a:ext uri="{FF2B5EF4-FFF2-40B4-BE49-F238E27FC236}">
                <a16:creationId xmlns:a16="http://schemas.microsoft.com/office/drawing/2014/main" id="{F75EB50C-07CB-44E1-85F3-04CDF8E63C40}"/>
              </a:ext>
            </a:extLst>
          </p:cNvPr>
          <p:cNvSpPr txBox="1"/>
          <p:nvPr/>
        </p:nvSpPr>
        <p:spPr>
          <a:xfrm>
            <a:off x="3716118" y="2821449"/>
            <a:ext cx="14401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分类器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模型参数空间</a:t>
            </a:r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EDFF2127-75C8-445A-8015-36D36AAA8636}"/>
              </a:ext>
            </a:extLst>
          </p:cNvPr>
          <p:cNvCxnSpPr/>
          <p:nvPr/>
        </p:nvCxnSpPr>
        <p:spPr>
          <a:xfrm>
            <a:off x="1075244" y="2535703"/>
            <a:ext cx="2376264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0C11ED13-6085-4D52-A5F9-B7328B7D0031}"/>
              </a:ext>
            </a:extLst>
          </p:cNvPr>
          <p:cNvCxnSpPr>
            <a:cxnSpLocks/>
          </p:cNvCxnSpPr>
          <p:nvPr/>
        </p:nvCxnSpPr>
        <p:spPr>
          <a:xfrm>
            <a:off x="1075244" y="2555919"/>
            <a:ext cx="0" cy="3580184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7992E165-8743-44DB-A2C0-146EFD6FFD83}"/>
              </a:ext>
            </a:extLst>
          </p:cNvPr>
          <p:cNvCxnSpPr>
            <a:cxnSpLocks/>
          </p:cNvCxnSpPr>
          <p:nvPr/>
        </p:nvCxnSpPr>
        <p:spPr>
          <a:xfrm>
            <a:off x="5395724" y="4342842"/>
            <a:ext cx="0" cy="1872208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DF7BFCE0-289A-4199-BCFE-938A56E16019}"/>
              </a:ext>
            </a:extLst>
          </p:cNvPr>
          <p:cNvCxnSpPr>
            <a:cxnSpLocks/>
          </p:cNvCxnSpPr>
          <p:nvPr/>
        </p:nvCxnSpPr>
        <p:spPr>
          <a:xfrm>
            <a:off x="3379500" y="2546549"/>
            <a:ext cx="0" cy="1872208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ABBCC327-BEA9-436E-956D-7783357E7E87}"/>
              </a:ext>
            </a:extLst>
          </p:cNvPr>
          <p:cNvCxnSpPr>
            <a:cxnSpLocks/>
          </p:cNvCxnSpPr>
          <p:nvPr/>
        </p:nvCxnSpPr>
        <p:spPr>
          <a:xfrm flipH="1" flipV="1">
            <a:off x="3389398" y="4309747"/>
            <a:ext cx="2006326" cy="13113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DE8B2FA6-8A56-4A6F-B686-49594763AA8F}"/>
              </a:ext>
            </a:extLst>
          </p:cNvPr>
          <p:cNvCxnSpPr>
            <a:cxnSpLocks/>
          </p:cNvCxnSpPr>
          <p:nvPr/>
        </p:nvCxnSpPr>
        <p:spPr>
          <a:xfrm flipH="1">
            <a:off x="1075245" y="6136103"/>
            <a:ext cx="4320479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AE6DFA3C-C25E-4FAD-804D-8FD7C04BC6DA}"/>
                  </a:ext>
                </a:extLst>
              </p:cNvPr>
              <p:cNvSpPr/>
              <p:nvPr/>
            </p:nvSpPr>
            <p:spPr>
              <a:xfrm>
                <a:off x="3247883" y="4211811"/>
                <a:ext cx="61869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zh-CN" altLang="en-US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𝓐</m:t>
                      </m:r>
                    </m:oMath>
                  </m:oMathPara>
                </a14:m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AE6DFA3C-C25E-4FAD-804D-8FD7C04BC6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7883" y="4211811"/>
                <a:ext cx="618696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CFBFFFF3-BA8A-480F-AB31-AD41A2F82B5C}"/>
                  </a:ext>
                </a:extLst>
              </p:cNvPr>
              <p:cNvSpPr/>
              <p:nvPr/>
            </p:nvSpPr>
            <p:spPr>
              <a:xfrm>
                <a:off x="351646" y="5719535"/>
                <a:ext cx="49173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CDA56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𝒇</m:t>
                      </m:r>
                    </m:oMath>
                  </m:oMathPara>
                </a14:m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DA56F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CFBFFFF3-BA8A-480F-AB31-AD41A2F82B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646" y="5719535"/>
                <a:ext cx="491738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8686257E-0492-4749-902B-F7E6B09AD259}"/>
                  </a:ext>
                </a:extLst>
              </p:cNvPr>
              <p:cNvSpPr/>
              <p:nvPr/>
            </p:nvSpPr>
            <p:spPr>
              <a:xfrm>
                <a:off x="2481085" y="3084428"/>
                <a:ext cx="527709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EFA28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𝒈</m:t>
                      </m:r>
                    </m:oMath>
                  </m:oMathPara>
                </a14:m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EFA28F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8686257E-0492-4749-902B-F7E6B09AD2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1085" y="3084428"/>
                <a:ext cx="527709" cy="5232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82B8F1D4-F631-4985-876B-18C7F66C28C4}"/>
              </a:ext>
            </a:extLst>
          </p:cNvPr>
          <p:cNvCxnSpPr>
            <a:cxnSpLocks/>
          </p:cNvCxnSpPr>
          <p:nvPr/>
        </p:nvCxnSpPr>
        <p:spPr>
          <a:xfrm>
            <a:off x="8988013" y="1018062"/>
            <a:ext cx="0" cy="5283539"/>
          </a:xfrm>
          <a:prstGeom prst="line">
            <a:avLst/>
          </a:prstGeom>
          <a:ln w="381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20">
            <a:extLst>
              <a:ext uri="{FF2B5EF4-FFF2-40B4-BE49-F238E27FC236}">
                <a16:creationId xmlns:a16="http://schemas.microsoft.com/office/drawing/2014/main" id="{7204F387-9F91-4230-AB47-AAA0809428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64213" y="927664"/>
            <a:ext cx="17499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算法思路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7724A916-D716-4D40-9E5D-9665F8B2FF9A}"/>
                  </a:ext>
                </a:extLst>
              </p:cNvPr>
              <p:cNvSpPr/>
              <p:nvPr/>
            </p:nvSpPr>
            <p:spPr>
              <a:xfrm>
                <a:off x="9114334" y="4487829"/>
                <a:ext cx="2665606" cy="19389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设置初始分类面</a:t>
                </a:r>
                <a:r>
                  <a:rPr kumimoji="0" lang="en-US" altLang="zh-C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(</a:t>
                </a:r>
                <a:r>
                  <a:rPr kumimoji="0" lang="zh-CN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权重</a:t>
                </a:r>
                <a:r>
                  <a:rPr kumimoji="0" lang="en-US" altLang="zh-C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)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CN" sz="24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20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CN" sz="24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20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𝒘</m:t>
                        </m:r>
                      </m:e>
                      <m:sub>
                        <m:r>
                          <a:rPr kumimoji="0" lang="en-US" altLang="zh-CN" sz="24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20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0</m:t>
                        </m:r>
                      </m:sub>
                    </m:sSub>
                  </m:oMath>
                </a14:m>
                <a:endPara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endPara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如果有样本分错，就修正权重</a:t>
                </a:r>
                <a:endPara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7724A916-D716-4D40-9E5D-9665F8B2FF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14334" y="4487829"/>
                <a:ext cx="2665606" cy="1938992"/>
              </a:xfrm>
              <a:prstGeom prst="rect">
                <a:avLst/>
              </a:prstGeom>
              <a:blipFill>
                <a:blip r:embed="rId10"/>
                <a:stretch>
                  <a:fillRect l="-2975" t="-2516" r="-14874" b="-62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0" name="图片 11">
            <a:extLst>
              <a:ext uri="{FF2B5EF4-FFF2-40B4-BE49-F238E27FC236}">
                <a16:creationId xmlns:a16="http://schemas.microsoft.com/office/drawing/2014/main" id="{FA1DBF6D-9F79-4788-80C4-7D0B37206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4213" y="1494982"/>
            <a:ext cx="2820987" cy="302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E596935E-E500-468D-AD25-6B58B7E993B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1440" y="1018062"/>
            <a:ext cx="5661654" cy="537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0054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2.2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感知器算法（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PLA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3975935-D64D-40CA-852F-17B105282CE0}"/>
              </a:ext>
            </a:extLst>
          </p:cNvPr>
          <p:cNvSpPr/>
          <p:nvPr/>
        </p:nvSpPr>
        <p:spPr>
          <a:xfrm>
            <a:off x="3716118" y="2750576"/>
            <a:ext cx="1440160" cy="1319431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A3C54A6-0400-4EDE-B881-2EB5402EEE31}"/>
              </a:ext>
            </a:extLst>
          </p:cNvPr>
          <p:cNvSpPr/>
          <p:nvPr/>
        </p:nvSpPr>
        <p:spPr>
          <a:xfrm>
            <a:off x="3716118" y="4578175"/>
            <a:ext cx="1440161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66CD4F8-4D94-4C17-B19E-8E751A2B7F05}"/>
              </a:ext>
            </a:extLst>
          </p:cNvPr>
          <p:cNvSpPr/>
          <p:nvPr/>
        </p:nvSpPr>
        <p:spPr>
          <a:xfrm>
            <a:off x="1276705" y="5560983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13A8606-AC4A-4C94-B501-2358EA6048D8}"/>
              </a:ext>
            </a:extLst>
          </p:cNvPr>
          <p:cNvSpPr/>
          <p:nvPr/>
        </p:nvSpPr>
        <p:spPr>
          <a:xfrm>
            <a:off x="1276705" y="4578175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29D5387-03CB-43D0-928C-A5681733E1FC}"/>
              </a:ext>
            </a:extLst>
          </p:cNvPr>
          <p:cNvSpPr/>
          <p:nvPr/>
        </p:nvSpPr>
        <p:spPr>
          <a:xfrm>
            <a:off x="1276705" y="3692392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E0EBCE9-F5A8-43FF-A728-795B7F168940}"/>
              </a:ext>
            </a:extLst>
          </p:cNvPr>
          <p:cNvSpPr/>
          <p:nvPr/>
        </p:nvSpPr>
        <p:spPr>
          <a:xfrm>
            <a:off x="1276705" y="2786112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AFC2C71-4540-4604-B85E-B39467925E45}"/>
              </a:ext>
            </a:extLst>
          </p:cNvPr>
          <p:cNvSpPr/>
          <p:nvPr/>
        </p:nvSpPr>
        <p:spPr>
          <a:xfrm>
            <a:off x="211148" y="3838033"/>
            <a:ext cx="688243" cy="1908000"/>
          </a:xfrm>
          <a:prstGeom prst="rect">
            <a:avLst/>
          </a:prstGeom>
          <a:solidFill>
            <a:srgbClr val="BB853D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23CA7E7-7CC0-4BAB-854E-AB25BB046E81}"/>
              </a:ext>
            </a:extLst>
          </p:cNvPr>
          <p:cNvSpPr/>
          <p:nvPr/>
        </p:nvSpPr>
        <p:spPr>
          <a:xfrm>
            <a:off x="1276705" y="1193770"/>
            <a:ext cx="1844104" cy="1104671"/>
          </a:xfrm>
          <a:prstGeom prst="rect">
            <a:avLst/>
          </a:prstGeom>
          <a:solidFill>
            <a:srgbClr val="8EA7E6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4F33858-38FE-4152-989A-1156FAE12D63}"/>
              </a:ext>
            </a:extLst>
          </p:cNvPr>
          <p:cNvSpPr txBox="1"/>
          <p:nvPr/>
        </p:nvSpPr>
        <p:spPr>
          <a:xfrm>
            <a:off x="1464625" y="1286273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输入图像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207F705-9451-46DD-BE3C-269D10D3DCF8}"/>
              </a:ext>
            </a:extLst>
          </p:cNvPr>
          <p:cNvSpPr txBox="1"/>
          <p:nvPr/>
        </p:nvSpPr>
        <p:spPr>
          <a:xfrm>
            <a:off x="1452638" y="1749278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特征表达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3A089F4-F543-4C8E-B3C4-C2D1E68DB062}"/>
              </a:ext>
            </a:extLst>
          </p:cNvPr>
          <p:cNvSpPr txBox="1"/>
          <p:nvPr/>
        </p:nvSpPr>
        <p:spPr>
          <a:xfrm>
            <a:off x="1334661" y="2758095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分类器模型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F10A730-0B42-4225-9A8C-7807D5748732}"/>
              </a:ext>
            </a:extLst>
          </p:cNvPr>
          <p:cNvSpPr txBox="1"/>
          <p:nvPr/>
        </p:nvSpPr>
        <p:spPr>
          <a:xfrm>
            <a:off x="1484794" y="3664376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预测结果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48F596A-6741-4A30-A062-60BBCA8025C8}"/>
              </a:ext>
            </a:extLst>
          </p:cNvPr>
          <p:cNvSpPr txBox="1"/>
          <p:nvPr/>
        </p:nvSpPr>
        <p:spPr>
          <a:xfrm>
            <a:off x="1484794" y="4534848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损失函数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11FA1A0-FF1A-4A9C-861D-A098D498C94C}"/>
              </a:ext>
            </a:extLst>
          </p:cNvPr>
          <p:cNvSpPr txBox="1"/>
          <p:nvPr/>
        </p:nvSpPr>
        <p:spPr>
          <a:xfrm>
            <a:off x="1513380" y="5536146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误差度量</a:t>
            </a: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5852838D-7FEF-4573-9095-29F7BD70D9F3}"/>
              </a:ext>
            </a:extLst>
          </p:cNvPr>
          <p:cNvCxnSpPr>
            <a:cxnSpLocks/>
            <a:stCxn id="18" idx="1"/>
            <a:endCxn id="18" idx="3"/>
          </p:cNvCxnSpPr>
          <p:nvPr/>
        </p:nvCxnSpPr>
        <p:spPr>
          <a:xfrm>
            <a:off x="1276705" y="1699764"/>
            <a:ext cx="1844104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CB317E73-0DFD-4EFD-9361-D8C6A011B1AD}"/>
              </a:ext>
            </a:extLst>
          </p:cNvPr>
          <p:cNvSpPr txBox="1"/>
          <p:nvPr/>
        </p:nvSpPr>
        <p:spPr>
          <a:xfrm>
            <a:off x="3743263" y="4567479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参数优化</a:t>
            </a:r>
          </a:p>
        </p:txBody>
      </p:sp>
      <p:sp>
        <p:nvSpPr>
          <p:cNvPr id="27" name="箭头: 右 26">
            <a:extLst>
              <a:ext uri="{FF2B5EF4-FFF2-40B4-BE49-F238E27FC236}">
                <a16:creationId xmlns:a16="http://schemas.microsoft.com/office/drawing/2014/main" id="{29DD0AC3-2D39-45DB-8FA2-B5E043C22275}"/>
              </a:ext>
            </a:extLst>
          </p:cNvPr>
          <p:cNvSpPr/>
          <p:nvPr/>
        </p:nvSpPr>
        <p:spPr>
          <a:xfrm rot="5400000">
            <a:off x="1967924" y="2289665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29" name="箭头: 右 28">
            <a:extLst>
              <a:ext uri="{FF2B5EF4-FFF2-40B4-BE49-F238E27FC236}">
                <a16:creationId xmlns:a16="http://schemas.microsoft.com/office/drawing/2014/main" id="{DAFFB3D1-61BD-432E-9A7D-7100FBE2B3C7}"/>
              </a:ext>
            </a:extLst>
          </p:cNvPr>
          <p:cNvSpPr/>
          <p:nvPr/>
        </p:nvSpPr>
        <p:spPr>
          <a:xfrm rot="5400000">
            <a:off x="2002627" y="3191402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0" name="箭头: 右 29">
            <a:extLst>
              <a:ext uri="{FF2B5EF4-FFF2-40B4-BE49-F238E27FC236}">
                <a16:creationId xmlns:a16="http://schemas.microsoft.com/office/drawing/2014/main" id="{E9331DAE-CD25-45BF-AFAD-F6B1F78FF809}"/>
              </a:ext>
            </a:extLst>
          </p:cNvPr>
          <p:cNvSpPr/>
          <p:nvPr/>
        </p:nvSpPr>
        <p:spPr>
          <a:xfrm rot="5400000">
            <a:off x="2002627" y="4091259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1" name="箭头: 右 30">
            <a:extLst>
              <a:ext uri="{FF2B5EF4-FFF2-40B4-BE49-F238E27FC236}">
                <a16:creationId xmlns:a16="http://schemas.microsoft.com/office/drawing/2014/main" id="{4A606CD7-6A5F-4860-BA8C-86866A46A7D3}"/>
              </a:ext>
            </a:extLst>
          </p:cNvPr>
          <p:cNvSpPr/>
          <p:nvPr/>
        </p:nvSpPr>
        <p:spPr>
          <a:xfrm rot="5400000">
            <a:off x="2002626" y="5022379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2" name="箭头: 直角上 31">
            <a:extLst>
              <a:ext uri="{FF2B5EF4-FFF2-40B4-BE49-F238E27FC236}">
                <a16:creationId xmlns:a16="http://schemas.microsoft.com/office/drawing/2014/main" id="{A8B664C1-CDDF-4AAA-9B20-62DC40CFE1B3}"/>
              </a:ext>
            </a:extLst>
          </p:cNvPr>
          <p:cNvSpPr/>
          <p:nvPr/>
        </p:nvSpPr>
        <p:spPr>
          <a:xfrm>
            <a:off x="3120810" y="5018999"/>
            <a:ext cx="1477210" cy="886071"/>
          </a:xfrm>
          <a:prstGeom prst="bentUp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3" name="箭头: 右 32">
            <a:extLst>
              <a:ext uri="{FF2B5EF4-FFF2-40B4-BE49-F238E27FC236}">
                <a16:creationId xmlns:a16="http://schemas.microsoft.com/office/drawing/2014/main" id="{A8A7744D-2686-422C-B6E5-AB72F75C28AB}"/>
              </a:ext>
            </a:extLst>
          </p:cNvPr>
          <p:cNvSpPr/>
          <p:nvPr/>
        </p:nvSpPr>
        <p:spPr>
          <a:xfrm rot="16200000">
            <a:off x="4205365" y="4083467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4" name="箭头: 右 33">
            <a:extLst>
              <a:ext uri="{FF2B5EF4-FFF2-40B4-BE49-F238E27FC236}">
                <a16:creationId xmlns:a16="http://schemas.microsoft.com/office/drawing/2014/main" id="{3E19A420-AD26-40FA-92CA-A2970D6EC89C}"/>
              </a:ext>
            </a:extLst>
          </p:cNvPr>
          <p:cNvSpPr/>
          <p:nvPr/>
        </p:nvSpPr>
        <p:spPr>
          <a:xfrm rot="10800000">
            <a:off x="3172967" y="2869048"/>
            <a:ext cx="504102" cy="322696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1C442D83-A225-48D5-B662-BF9B2D23F818}"/>
              </a:ext>
            </a:extLst>
          </p:cNvPr>
          <p:cNvSpPr txBox="1"/>
          <p:nvPr/>
        </p:nvSpPr>
        <p:spPr>
          <a:xfrm>
            <a:off x="323650" y="3921149"/>
            <a:ext cx="5756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真实结果</a:t>
            </a:r>
          </a:p>
        </p:txBody>
      </p:sp>
      <p:sp>
        <p:nvSpPr>
          <p:cNvPr id="36" name="箭头: 右 35">
            <a:extLst>
              <a:ext uri="{FF2B5EF4-FFF2-40B4-BE49-F238E27FC236}">
                <a16:creationId xmlns:a16="http://schemas.microsoft.com/office/drawing/2014/main" id="{C43BF067-2AC8-4AB5-BAF1-F276EA51C4B9}"/>
              </a:ext>
            </a:extLst>
          </p:cNvPr>
          <p:cNvSpPr/>
          <p:nvPr/>
        </p:nvSpPr>
        <p:spPr>
          <a:xfrm>
            <a:off x="921516" y="4654703"/>
            <a:ext cx="355108" cy="285756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657FE8FF-C5E1-4E4C-B26E-D533955C44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9869" y="1190444"/>
            <a:ext cx="1156409" cy="1189858"/>
          </a:xfrm>
          <a:prstGeom prst="rect">
            <a:avLst/>
          </a:prstGeom>
          <a:ln>
            <a:solidFill>
              <a:srgbClr val="BB853D"/>
            </a:solidFill>
          </a:ln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BB6E1DBE-DE93-42AD-8458-572ECDC428B4}"/>
              </a:ext>
            </a:extLst>
          </p:cNvPr>
          <p:cNvSpPr/>
          <p:nvPr/>
        </p:nvSpPr>
        <p:spPr>
          <a:xfrm>
            <a:off x="3955292" y="1129505"/>
            <a:ext cx="1266962" cy="1319429"/>
          </a:xfrm>
          <a:prstGeom prst="rect">
            <a:avLst/>
          </a:prstGeom>
          <a:ln w="38100">
            <a:solidFill>
              <a:srgbClr val="BB853D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DA4AACAA-DC1C-46DD-9E10-617FF17CF0CA}"/>
                  </a:ext>
                </a:extLst>
              </p:cNvPr>
              <p:cNvSpPr/>
              <p:nvPr/>
            </p:nvSpPr>
            <p:spPr>
              <a:xfrm>
                <a:off x="306800" y="5200424"/>
                <a:ext cx="64216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zh-CN" alt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zh-CN" alt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𝑦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DA4AACAA-DC1C-46DD-9E10-617FF17CF0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800" y="5200424"/>
                <a:ext cx="642163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EFD769D6-38E8-4F31-AF5A-EC8A232E4E50}"/>
                  </a:ext>
                </a:extLst>
              </p:cNvPr>
              <p:cNvSpPr/>
              <p:nvPr/>
            </p:nvSpPr>
            <p:spPr>
              <a:xfrm>
                <a:off x="2659196" y="3602821"/>
                <a:ext cx="64216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zh-CN" alt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kumimoji="0" lang="zh-CN" alt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accPr>
                            <m:e>
                              <m:r>
                                <a:rPr kumimoji="0" lang="en-US" altLang="zh-CN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EFD769D6-38E8-4F31-AF5A-EC8A232E4E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9196" y="3602821"/>
                <a:ext cx="642163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26DAC14B-36FA-48B9-B331-1B28364775A0}"/>
                  </a:ext>
                </a:extLst>
              </p:cNvPr>
              <p:cNvSpPr/>
              <p:nvPr/>
            </p:nvSpPr>
            <p:spPr>
              <a:xfrm>
                <a:off x="4275539" y="3492565"/>
                <a:ext cx="103220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kumimoji="0" lang="zh-CN" alt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zh-CN" altLang="en-US" sz="28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ℋ</m:t>
                          </m:r>
                          <m:r>
                            <a:rPr kumimoji="0" lang="zh-CN" altLang="en-US" sz="28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(∙</m:t>
                          </m:r>
                        </m:e>
                      </m:d>
                    </m:oMath>
                  </m:oMathPara>
                </a14:m>
                <a:endPara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26DAC14B-36FA-48B9-B331-1B28364775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5539" y="3492565"/>
                <a:ext cx="1032206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文本框 41">
            <a:extLst>
              <a:ext uri="{FF2B5EF4-FFF2-40B4-BE49-F238E27FC236}">
                <a16:creationId xmlns:a16="http://schemas.microsoft.com/office/drawing/2014/main" id="{F75EB50C-07CB-44E1-85F3-04CDF8E63C40}"/>
              </a:ext>
            </a:extLst>
          </p:cNvPr>
          <p:cNvSpPr txBox="1"/>
          <p:nvPr/>
        </p:nvSpPr>
        <p:spPr>
          <a:xfrm>
            <a:off x="3716118" y="2821449"/>
            <a:ext cx="14401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分类器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模型参数空间</a:t>
            </a:r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EDFF2127-75C8-445A-8015-36D36AAA8636}"/>
              </a:ext>
            </a:extLst>
          </p:cNvPr>
          <p:cNvCxnSpPr/>
          <p:nvPr/>
        </p:nvCxnSpPr>
        <p:spPr>
          <a:xfrm>
            <a:off x="1075244" y="2535703"/>
            <a:ext cx="2376264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0C11ED13-6085-4D52-A5F9-B7328B7D0031}"/>
              </a:ext>
            </a:extLst>
          </p:cNvPr>
          <p:cNvCxnSpPr>
            <a:cxnSpLocks/>
          </p:cNvCxnSpPr>
          <p:nvPr/>
        </p:nvCxnSpPr>
        <p:spPr>
          <a:xfrm>
            <a:off x="1075244" y="2555919"/>
            <a:ext cx="0" cy="3580184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7992E165-8743-44DB-A2C0-146EFD6FFD83}"/>
              </a:ext>
            </a:extLst>
          </p:cNvPr>
          <p:cNvCxnSpPr>
            <a:cxnSpLocks/>
          </p:cNvCxnSpPr>
          <p:nvPr/>
        </p:nvCxnSpPr>
        <p:spPr>
          <a:xfrm>
            <a:off x="5395724" y="4342842"/>
            <a:ext cx="0" cy="1872208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DF7BFCE0-289A-4199-BCFE-938A56E16019}"/>
              </a:ext>
            </a:extLst>
          </p:cNvPr>
          <p:cNvCxnSpPr>
            <a:cxnSpLocks/>
          </p:cNvCxnSpPr>
          <p:nvPr/>
        </p:nvCxnSpPr>
        <p:spPr>
          <a:xfrm>
            <a:off x="3379500" y="2546549"/>
            <a:ext cx="0" cy="1872208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ABBCC327-BEA9-436E-956D-7783357E7E87}"/>
              </a:ext>
            </a:extLst>
          </p:cNvPr>
          <p:cNvCxnSpPr>
            <a:cxnSpLocks/>
          </p:cNvCxnSpPr>
          <p:nvPr/>
        </p:nvCxnSpPr>
        <p:spPr>
          <a:xfrm flipH="1" flipV="1">
            <a:off x="3389398" y="4309747"/>
            <a:ext cx="2006326" cy="13113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DE8B2FA6-8A56-4A6F-B686-49594763AA8F}"/>
              </a:ext>
            </a:extLst>
          </p:cNvPr>
          <p:cNvCxnSpPr>
            <a:cxnSpLocks/>
          </p:cNvCxnSpPr>
          <p:nvPr/>
        </p:nvCxnSpPr>
        <p:spPr>
          <a:xfrm flipH="1">
            <a:off x="1075245" y="6136103"/>
            <a:ext cx="4320479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AE6DFA3C-C25E-4FAD-804D-8FD7C04BC6DA}"/>
                  </a:ext>
                </a:extLst>
              </p:cNvPr>
              <p:cNvSpPr/>
              <p:nvPr/>
            </p:nvSpPr>
            <p:spPr>
              <a:xfrm>
                <a:off x="3247883" y="4211811"/>
                <a:ext cx="61869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zh-CN" altLang="en-US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𝓐</m:t>
                      </m:r>
                    </m:oMath>
                  </m:oMathPara>
                </a14:m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AE6DFA3C-C25E-4FAD-804D-8FD7C04BC6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7883" y="4211811"/>
                <a:ext cx="618696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CFBFFFF3-BA8A-480F-AB31-AD41A2F82B5C}"/>
                  </a:ext>
                </a:extLst>
              </p:cNvPr>
              <p:cNvSpPr/>
              <p:nvPr/>
            </p:nvSpPr>
            <p:spPr>
              <a:xfrm>
                <a:off x="351646" y="5719535"/>
                <a:ext cx="49173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CDA56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𝒇</m:t>
                      </m:r>
                    </m:oMath>
                  </m:oMathPara>
                </a14:m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DA56F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CFBFFFF3-BA8A-480F-AB31-AD41A2F82B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646" y="5719535"/>
                <a:ext cx="491738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8686257E-0492-4749-902B-F7E6B09AD259}"/>
                  </a:ext>
                </a:extLst>
              </p:cNvPr>
              <p:cNvSpPr/>
              <p:nvPr/>
            </p:nvSpPr>
            <p:spPr>
              <a:xfrm>
                <a:off x="2481085" y="3084428"/>
                <a:ext cx="527709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EFA28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𝒈</m:t>
                      </m:r>
                    </m:oMath>
                  </m:oMathPara>
                </a14:m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EFA28F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8686257E-0492-4749-902B-F7E6B09AD2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1085" y="3084428"/>
                <a:ext cx="527709" cy="5232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: 圆角 4">
            <a:extLst>
              <a:ext uri="{FF2B5EF4-FFF2-40B4-BE49-F238E27FC236}">
                <a16:creationId xmlns:a16="http://schemas.microsoft.com/office/drawing/2014/main" id="{3D9440BC-66C5-4238-9514-807FE6D0581C}"/>
              </a:ext>
            </a:extLst>
          </p:cNvPr>
          <p:cNvSpPr/>
          <p:nvPr/>
        </p:nvSpPr>
        <p:spPr>
          <a:xfrm>
            <a:off x="5495653" y="1136745"/>
            <a:ext cx="3404378" cy="5111293"/>
          </a:xfrm>
          <a:prstGeom prst="roundRect">
            <a:avLst/>
          </a:prstGeom>
          <a:ln w="38100">
            <a:solidFill>
              <a:srgbClr val="FF0000"/>
            </a:solidFill>
            <a:prstDash val="dash"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82B8F1D4-F631-4985-876B-18C7F66C28C4}"/>
              </a:ext>
            </a:extLst>
          </p:cNvPr>
          <p:cNvCxnSpPr>
            <a:cxnSpLocks/>
          </p:cNvCxnSpPr>
          <p:nvPr/>
        </p:nvCxnSpPr>
        <p:spPr>
          <a:xfrm>
            <a:off x="8988013" y="1018062"/>
            <a:ext cx="0" cy="5283539"/>
          </a:xfrm>
          <a:prstGeom prst="line">
            <a:avLst/>
          </a:prstGeom>
          <a:ln w="381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20">
            <a:extLst>
              <a:ext uri="{FF2B5EF4-FFF2-40B4-BE49-F238E27FC236}">
                <a16:creationId xmlns:a16="http://schemas.microsoft.com/office/drawing/2014/main" id="{7204F387-9F91-4230-AB47-AAA0809428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64213" y="927664"/>
            <a:ext cx="17499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算法思路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7724A916-D716-4D40-9E5D-9665F8B2FF9A}"/>
                  </a:ext>
                </a:extLst>
              </p:cNvPr>
              <p:cNvSpPr/>
              <p:nvPr/>
            </p:nvSpPr>
            <p:spPr>
              <a:xfrm>
                <a:off x="9114334" y="4487829"/>
                <a:ext cx="2665606" cy="19389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设置初始分类面</a:t>
                </a:r>
                <a:r>
                  <a:rPr kumimoji="0" lang="en-US" altLang="zh-C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(</a:t>
                </a:r>
                <a:r>
                  <a:rPr kumimoji="0" lang="zh-CN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权重</a:t>
                </a:r>
                <a:r>
                  <a:rPr kumimoji="0" lang="en-US" altLang="zh-C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)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CN" sz="24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20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CN" sz="24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20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𝒘</m:t>
                        </m:r>
                      </m:e>
                      <m:sub>
                        <m:r>
                          <a:rPr kumimoji="0" lang="en-US" altLang="zh-CN" sz="24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20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0</m:t>
                        </m:r>
                      </m:sub>
                    </m:sSub>
                  </m:oMath>
                </a14:m>
                <a:endPara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endPara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如果有样本分错，就修正权重</a:t>
                </a:r>
                <a:endPara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7724A916-D716-4D40-9E5D-9665F8B2FF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14334" y="4487829"/>
                <a:ext cx="2665606" cy="1938992"/>
              </a:xfrm>
              <a:prstGeom prst="rect">
                <a:avLst/>
              </a:prstGeom>
              <a:blipFill>
                <a:blip r:embed="rId10"/>
                <a:stretch>
                  <a:fillRect l="-2975" t="-2516" r="-14874" b="-62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0" name="图片 11">
            <a:extLst>
              <a:ext uri="{FF2B5EF4-FFF2-40B4-BE49-F238E27FC236}">
                <a16:creationId xmlns:a16="http://schemas.microsoft.com/office/drawing/2014/main" id="{FA1DBF6D-9F79-4788-80C4-7D0B37206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4213" y="1494982"/>
            <a:ext cx="2820987" cy="302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" name="TextBox 20">
            <a:extLst>
              <a:ext uri="{FF2B5EF4-FFF2-40B4-BE49-F238E27FC236}">
                <a16:creationId xmlns:a16="http://schemas.microsoft.com/office/drawing/2014/main" id="{A93FCC9A-B0E9-4657-A4AE-4772A111F8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12" y="759253"/>
            <a:ext cx="282672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训练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(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Training)</a:t>
            </a:r>
          </a:p>
        </p:txBody>
      </p:sp>
    </p:spTree>
    <p:extLst>
      <p:ext uri="{BB962C8B-B14F-4D97-AF65-F5344CB8AC3E}">
        <p14:creationId xmlns:p14="http://schemas.microsoft.com/office/powerpoint/2010/main" val="42407131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2.2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感知器算法（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PLA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3975935-D64D-40CA-852F-17B105282CE0}"/>
              </a:ext>
            </a:extLst>
          </p:cNvPr>
          <p:cNvSpPr/>
          <p:nvPr/>
        </p:nvSpPr>
        <p:spPr>
          <a:xfrm>
            <a:off x="3716118" y="2750576"/>
            <a:ext cx="1440160" cy="1319431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A3C54A6-0400-4EDE-B881-2EB5402EEE31}"/>
              </a:ext>
            </a:extLst>
          </p:cNvPr>
          <p:cNvSpPr/>
          <p:nvPr/>
        </p:nvSpPr>
        <p:spPr>
          <a:xfrm>
            <a:off x="3716118" y="4578175"/>
            <a:ext cx="1440161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66CD4F8-4D94-4C17-B19E-8E751A2B7F05}"/>
              </a:ext>
            </a:extLst>
          </p:cNvPr>
          <p:cNvSpPr/>
          <p:nvPr/>
        </p:nvSpPr>
        <p:spPr>
          <a:xfrm>
            <a:off x="1276705" y="5560983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13A8606-AC4A-4C94-B501-2358EA6048D8}"/>
              </a:ext>
            </a:extLst>
          </p:cNvPr>
          <p:cNvSpPr/>
          <p:nvPr/>
        </p:nvSpPr>
        <p:spPr>
          <a:xfrm>
            <a:off x="1276705" y="4578175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29D5387-03CB-43D0-928C-A5681733E1FC}"/>
              </a:ext>
            </a:extLst>
          </p:cNvPr>
          <p:cNvSpPr/>
          <p:nvPr/>
        </p:nvSpPr>
        <p:spPr>
          <a:xfrm>
            <a:off x="1276705" y="3692392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E0EBCE9-F5A8-43FF-A728-795B7F168940}"/>
              </a:ext>
            </a:extLst>
          </p:cNvPr>
          <p:cNvSpPr/>
          <p:nvPr/>
        </p:nvSpPr>
        <p:spPr>
          <a:xfrm>
            <a:off x="1276705" y="2786112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AFC2C71-4540-4604-B85E-B39467925E45}"/>
              </a:ext>
            </a:extLst>
          </p:cNvPr>
          <p:cNvSpPr/>
          <p:nvPr/>
        </p:nvSpPr>
        <p:spPr>
          <a:xfrm>
            <a:off x="211148" y="3838033"/>
            <a:ext cx="688243" cy="1908000"/>
          </a:xfrm>
          <a:prstGeom prst="rect">
            <a:avLst/>
          </a:prstGeom>
          <a:solidFill>
            <a:srgbClr val="BB853D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23CA7E7-7CC0-4BAB-854E-AB25BB046E81}"/>
              </a:ext>
            </a:extLst>
          </p:cNvPr>
          <p:cNvSpPr/>
          <p:nvPr/>
        </p:nvSpPr>
        <p:spPr>
          <a:xfrm>
            <a:off x="1276705" y="1193770"/>
            <a:ext cx="1844104" cy="1104671"/>
          </a:xfrm>
          <a:prstGeom prst="rect">
            <a:avLst/>
          </a:prstGeom>
          <a:solidFill>
            <a:srgbClr val="8EA7E6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4F33858-38FE-4152-989A-1156FAE12D63}"/>
              </a:ext>
            </a:extLst>
          </p:cNvPr>
          <p:cNvSpPr txBox="1"/>
          <p:nvPr/>
        </p:nvSpPr>
        <p:spPr>
          <a:xfrm>
            <a:off x="1464625" y="1286273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输入图像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207F705-9451-46DD-BE3C-269D10D3DCF8}"/>
              </a:ext>
            </a:extLst>
          </p:cNvPr>
          <p:cNvSpPr txBox="1"/>
          <p:nvPr/>
        </p:nvSpPr>
        <p:spPr>
          <a:xfrm>
            <a:off x="1452638" y="1749278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特征表达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3A089F4-F543-4C8E-B3C4-C2D1E68DB062}"/>
              </a:ext>
            </a:extLst>
          </p:cNvPr>
          <p:cNvSpPr txBox="1"/>
          <p:nvPr/>
        </p:nvSpPr>
        <p:spPr>
          <a:xfrm>
            <a:off x="1334661" y="2758095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分类器模型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F10A730-0B42-4225-9A8C-7807D5748732}"/>
              </a:ext>
            </a:extLst>
          </p:cNvPr>
          <p:cNvSpPr txBox="1"/>
          <p:nvPr/>
        </p:nvSpPr>
        <p:spPr>
          <a:xfrm>
            <a:off x="1484794" y="3664376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预测结果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48F596A-6741-4A30-A062-60BBCA8025C8}"/>
              </a:ext>
            </a:extLst>
          </p:cNvPr>
          <p:cNvSpPr txBox="1"/>
          <p:nvPr/>
        </p:nvSpPr>
        <p:spPr>
          <a:xfrm>
            <a:off x="1484794" y="4534848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损失函数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11FA1A0-FF1A-4A9C-861D-A098D498C94C}"/>
              </a:ext>
            </a:extLst>
          </p:cNvPr>
          <p:cNvSpPr txBox="1"/>
          <p:nvPr/>
        </p:nvSpPr>
        <p:spPr>
          <a:xfrm>
            <a:off x="1513380" y="5536146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误差度量</a:t>
            </a: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5852838D-7FEF-4573-9095-29F7BD70D9F3}"/>
              </a:ext>
            </a:extLst>
          </p:cNvPr>
          <p:cNvCxnSpPr>
            <a:cxnSpLocks/>
            <a:stCxn id="18" idx="1"/>
            <a:endCxn id="18" idx="3"/>
          </p:cNvCxnSpPr>
          <p:nvPr/>
        </p:nvCxnSpPr>
        <p:spPr>
          <a:xfrm>
            <a:off x="1276705" y="1699764"/>
            <a:ext cx="1844104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CB317E73-0DFD-4EFD-9361-D8C6A011B1AD}"/>
              </a:ext>
            </a:extLst>
          </p:cNvPr>
          <p:cNvSpPr txBox="1"/>
          <p:nvPr/>
        </p:nvSpPr>
        <p:spPr>
          <a:xfrm>
            <a:off x="3743263" y="4567479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参数优化</a:t>
            </a:r>
          </a:p>
        </p:txBody>
      </p:sp>
      <p:sp>
        <p:nvSpPr>
          <p:cNvPr id="27" name="箭头: 右 26">
            <a:extLst>
              <a:ext uri="{FF2B5EF4-FFF2-40B4-BE49-F238E27FC236}">
                <a16:creationId xmlns:a16="http://schemas.microsoft.com/office/drawing/2014/main" id="{29DD0AC3-2D39-45DB-8FA2-B5E043C22275}"/>
              </a:ext>
            </a:extLst>
          </p:cNvPr>
          <p:cNvSpPr/>
          <p:nvPr/>
        </p:nvSpPr>
        <p:spPr>
          <a:xfrm rot="5400000">
            <a:off x="1967924" y="2289665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29" name="箭头: 右 28">
            <a:extLst>
              <a:ext uri="{FF2B5EF4-FFF2-40B4-BE49-F238E27FC236}">
                <a16:creationId xmlns:a16="http://schemas.microsoft.com/office/drawing/2014/main" id="{DAFFB3D1-61BD-432E-9A7D-7100FBE2B3C7}"/>
              </a:ext>
            </a:extLst>
          </p:cNvPr>
          <p:cNvSpPr/>
          <p:nvPr/>
        </p:nvSpPr>
        <p:spPr>
          <a:xfrm rot="5400000">
            <a:off x="2002627" y="3191402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0" name="箭头: 右 29">
            <a:extLst>
              <a:ext uri="{FF2B5EF4-FFF2-40B4-BE49-F238E27FC236}">
                <a16:creationId xmlns:a16="http://schemas.microsoft.com/office/drawing/2014/main" id="{E9331DAE-CD25-45BF-AFAD-F6B1F78FF809}"/>
              </a:ext>
            </a:extLst>
          </p:cNvPr>
          <p:cNvSpPr/>
          <p:nvPr/>
        </p:nvSpPr>
        <p:spPr>
          <a:xfrm rot="5400000">
            <a:off x="2002627" y="4091259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1" name="箭头: 右 30">
            <a:extLst>
              <a:ext uri="{FF2B5EF4-FFF2-40B4-BE49-F238E27FC236}">
                <a16:creationId xmlns:a16="http://schemas.microsoft.com/office/drawing/2014/main" id="{4A606CD7-6A5F-4860-BA8C-86866A46A7D3}"/>
              </a:ext>
            </a:extLst>
          </p:cNvPr>
          <p:cNvSpPr/>
          <p:nvPr/>
        </p:nvSpPr>
        <p:spPr>
          <a:xfrm rot="5400000">
            <a:off x="2002626" y="5022379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2" name="箭头: 直角上 31">
            <a:extLst>
              <a:ext uri="{FF2B5EF4-FFF2-40B4-BE49-F238E27FC236}">
                <a16:creationId xmlns:a16="http://schemas.microsoft.com/office/drawing/2014/main" id="{A8B664C1-CDDF-4AAA-9B20-62DC40CFE1B3}"/>
              </a:ext>
            </a:extLst>
          </p:cNvPr>
          <p:cNvSpPr/>
          <p:nvPr/>
        </p:nvSpPr>
        <p:spPr>
          <a:xfrm>
            <a:off x="3120810" y="5018999"/>
            <a:ext cx="1477210" cy="886071"/>
          </a:xfrm>
          <a:prstGeom prst="bentUp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3" name="箭头: 右 32">
            <a:extLst>
              <a:ext uri="{FF2B5EF4-FFF2-40B4-BE49-F238E27FC236}">
                <a16:creationId xmlns:a16="http://schemas.microsoft.com/office/drawing/2014/main" id="{A8A7744D-2686-422C-B6E5-AB72F75C28AB}"/>
              </a:ext>
            </a:extLst>
          </p:cNvPr>
          <p:cNvSpPr/>
          <p:nvPr/>
        </p:nvSpPr>
        <p:spPr>
          <a:xfrm rot="16200000">
            <a:off x="4205365" y="4083467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4" name="箭头: 右 33">
            <a:extLst>
              <a:ext uri="{FF2B5EF4-FFF2-40B4-BE49-F238E27FC236}">
                <a16:creationId xmlns:a16="http://schemas.microsoft.com/office/drawing/2014/main" id="{3E19A420-AD26-40FA-92CA-A2970D6EC89C}"/>
              </a:ext>
            </a:extLst>
          </p:cNvPr>
          <p:cNvSpPr/>
          <p:nvPr/>
        </p:nvSpPr>
        <p:spPr>
          <a:xfrm rot="10800000">
            <a:off x="3172967" y="2869048"/>
            <a:ext cx="504102" cy="322696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1C442D83-A225-48D5-B662-BF9B2D23F818}"/>
              </a:ext>
            </a:extLst>
          </p:cNvPr>
          <p:cNvSpPr txBox="1"/>
          <p:nvPr/>
        </p:nvSpPr>
        <p:spPr>
          <a:xfrm>
            <a:off x="323650" y="3921149"/>
            <a:ext cx="5756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真实结果</a:t>
            </a:r>
          </a:p>
        </p:txBody>
      </p:sp>
      <p:sp>
        <p:nvSpPr>
          <p:cNvPr id="36" name="箭头: 右 35">
            <a:extLst>
              <a:ext uri="{FF2B5EF4-FFF2-40B4-BE49-F238E27FC236}">
                <a16:creationId xmlns:a16="http://schemas.microsoft.com/office/drawing/2014/main" id="{C43BF067-2AC8-4AB5-BAF1-F276EA51C4B9}"/>
              </a:ext>
            </a:extLst>
          </p:cNvPr>
          <p:cNvSpPr/>
          <p:nvPr/>
        </p:nvSpPr>
        <p:spPr>
          <a:xfrm>
            <a:off x="921516" y="4654703"/>
            <a:ext cx="355108" cy="285756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657FE8FF-C5E1-4E4C-B26E-D533955C44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9869" y="1190444"/>
            <a:ext cx="1156409" cy="1189858"/>
          </a:xfrm>
          <a:prstGeom prst="rect">
            <a:avLst/>
          </a:prstGeom>
          <a:ln>
            <a:solidFill>
              <a:srgbClr val="BB853D"/>
            </a:solidFill>
          </a:ln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BB6E1DBE-DE93-42AD-8458-572ECDC428B4}"/>
              </a:ext>
            </a:extLst>
          </p:cNvPr>
          <p:cNvSpPr/>
          <p:nvPr/>
        </p:nvSpPr>
        <p:spPr>
          <a:xfrm>
            <a:off x="3955292" y="1129505"/>
            <a:ext cx="1266962" cy="1319429"/>
          </a:xfrm>
          <a:prstGeom prst="rect">
            <a:avLst/>
          </a:prstGeom>
          <a:ln w="38100">
            <a:solidFill>
              <a:srgbClr val="BB853D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DA4AACAA-DC1C-46DD-9E10-617FF17CF0CA}"/>
                  </a:ext>
                </a:extLst>
              </p:cNvPr>
              <p:cNvSpPr/>
              <p:nvPr/>
            </p:nvSpPr>
            <p:spPr>
              <a:xfrm>
                <a:off x="306800" y="5200424"/>
                <a:ext cx="64216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zh-CN" alt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zh-CN" alt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𝑦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DA4AACAA-DC1C-46DD-9E10-617FF17CF0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800" y="5200424"/>
                <a:ext cx="642162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EFD769D6-38E8-4F31-AF5A-EC8A232E4E50}"/>
                  </a:ext>
                </a:extLst>
              </p:cNvPr>
              <p:cNvSpPr/>
              <p:nvPr/>
            </p:nvSpPr>
            <p:spPr>
              <a:xfrm>
                <a:off x="2659196" y="3602821"/>
                <a:ext cx="64216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zh-CN" alt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kumimoji="0" lang="zh-CN" alt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accPr>
                            <m:e>
                              <m:r>
                                <a:rPr kumimoji="0" lang="en-US" altLang="zh-CN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EFD769D6-38E8-4F31-AF5A-EC8A232E4E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9196" y="3602821"/>
                <a:ext cx="642163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26DAC14B-36FA-48B9-B331-1B28364775A0}"/>
                  </a:ext>
                </a:extLst>
              </p:cNvPr>
              <p:cNvSpPr/>
              <p:nvPr/>
            </p:nvSpPr>
            <p:spPr>
              <a:xfrm>
                <a:off x="4275539" y="3492565"/>
                <a:ext cx="103220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kumimoji="0" lang="zh-CN" alt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zh-CN" altLang="en-US" sz="28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ℋ</m:t>
                          </m:r>
                          <m:r>
                            <a:rPr kumimoji="0" lang="zh-CN" altLang="en-US" sz="28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(∙</m:t>
                          </m:r>
                        </m:e>
                      </m:d>
                    </m:oMath>
                  </m:oMathPara>
                </a14:m>
                <a:endPara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26DAC14B-36FA-48B9-B331-1B28364775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5539" y="3492565"/>
                <a:ext cx="1032206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文本框 41">
            <a:extLst>
              <a:ext uri="{FF2B5EF4-FFF2-40B4-BE49-F238E27FC236}">
                <a16:creationId xmlns:a16="http://schemas.microsoft.com/office/drawing/2014/main" id="{F75EB50C-07CB-44E1-85F3-04CDF8E63C40}"/>
              </a:ext>
            </a:extLst>
          </p:cNvPr>
          <p:cNvSpPr txBox="1"/>
          <p:nvPr/>
        </p:nvSpPr>
        <p:spPr>
          <a:xfrm>
            <a:off x="3716118" y="2821449"/>
            <a:ext cx="14401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分类器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模型参数空间</a:t>
            </a:r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EDFF2127-75C8-445A-8015-36D36AAA8636}"/>
              </a:ext>
            </a:extLst>
          </p:cNvPr>
          <p:cNvCxnSpPr/>
          <p:nvPr/>
        </p:nvCxnSpPr>
        <p:spPr>
          <a:xfrm>
            <a:off x="1075244" y="2535703"/>
            <a:ext cx="2376264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0C11ED13-6085-4D52-A5F9-B7328B7D0031}"/>
              </a:ext>
            </a:extLst>
          </p:cNvPr>
          <p:cNvCxnSpPr>
            <a:cxnSpLocks/>
          </p:cNvCxnSpPr>
          <p:nvPr/>
        </p:nvCxnSpPr>
        <p:spPr>
          <a:xfrm>
            <a:off x="1075244" y="2555919"/>
            <a:ext cx="0" cy="3580184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7992E165-8743-44DB-A2C0-146EFD6FFD83}"/>
              </a:ext>
            </a:extLst>
          </p:cNvPr>
          <p:cNvCxnSpPr>
            <a:cxnSpLocks/>
          </p:cNvCxnSpPr>
          <p:nvPr/>
        </p:nvCxnSpPr>
        <p:spPr>
          <a:xfrm>
            <a:off x="5395724" y="4342842"/>
            <a:ext cx="0" cy="1872208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DF7BFCE0-289A-4199-BCFE-938A56E16019}"/>
              </a:ext>
            </a:extLst>
          </p:cNvPr>
          <p:cNvCxnSpPr>
            <a:cxnSpLocks/>
          </p:cNvCxnSpPr>
          <p:nvPr/>
        </p:nvCxnSpPr>
        <p:spPr>
          <a:xfrm>
            <a:off x="3379500" y="2546549"/>
            <a:ext cx="0" cy="1872208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ABBCC327-BEA9-436E-956D-7783357E7E87}"/>
              </a:ext>
            </a:extLst>
          </p:cNvPr>
          <p:cNvCxnSpPr>
            <a:cxnSpLocks/>
          </p:cNvCxnSpPr>
          <p:nvPr/>
        </p:nvCxnSpPr>
        <p:spPr>
          <a:xfrm flipH="1" flipV="1">
            <a:off x="3389398" y="4309747"/>
            <a:ext cx="2006326" cy="13113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DE8B2FA6-8A56-4A6F-B686-49594763AA8F}"/>
              </a:ext>
            </a:extLst>
          </p:cNvPr>
          <p:cNvCxnSpPr>
            <a:cxnSpLocks/>
          </p:cNvCxnSpPr>
          <p:nvPr/>
        </p:nvCxnSpPr>
        <p:spPr>
          <a:xfrm flipH="1">
            <a:off x="1075245" y="6136103"/>
            <a:ext cx="4320479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AE6DFA3C-C25E-4FAD-804D-8FD7C04BC6DA}"/>
                  </a:ext>
                </a:extLst>
              </p:cNvPr>
              <p:cNvSpPr/>
              <p:nvPr/>
            </p:nvSpPr>
            <p:spPr>
              <a:xfrm>
                <a:off x="3247883" y="4211811"/>
                <a:ext cx="61869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zh-CN" altLang="en-US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𝓐</m:t>
                      </m:r>
                    </m:oMath>
                  </m:oMathPara>
                </a14:m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AE6DFA3C-C25E-4FAD-804D-8FD7C04BC6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7883" y="4211811"/>
                <a:ext cx="618696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CFBFFFF3-BA8A-480F-AB31-AD41A2F82B5C}"/>
                  </a:ext>
                </a:extLst>
              </p:cNvPr>
              <p:cNvSpPr/>
              <p:nvPr/>
            </p:nvSpPr>
            <p:spPr>
              <a:xfrm>
                <a:off x="351646" y="5719535"/>
                <a:ext cx="49173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CDA56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𝒇</m:t>
                      </m:r>
                    </m:oMath>
                  </m:oMathPara>
                </a14:m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DA56F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CFBFFFF3-BA8A-480F-AB31-AD41A2F82B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646" y="5719535"/>
                <a:ext cx="491738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8686257E-0492-4749-902B-F7E6B09AD259}"/>
                  </a:ext>
                </a:extLst>
              </p:cNvPr>
              <p:cNvSpPr/>
              <p:nvPr/>
            </p:nvSpPr>
            <p:spPr>
              <a:xfrm>
                <a:off x="2481085" y="3084428"/>
                <a:ext cx="527709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EFA28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𝒈</m:t>
                      </m:r>
                    </m:oMath>
                  </m:oMathPara>
                </a14:m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EFA28F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8686257E-0492-4749-902B-F7E6B09AD2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1085" y="3084428"/>
                <a:ext cx="527709" cy="5232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: 圆角 4">
            <a:extLst>
              <a:ext uri="{FF2B5EF4-FFF2-40B4-BE49-F238E27FC236}">
                <a16:creationId xmlns:a16="http://schemas.microsoft.com/office/drawing/2014/main" id="{3D9440BC-66C5-4238-9514-807FE6D0581C}"/>
              </a:ext>
            </a:extLst>
          </p:cNvPr>
          <p:cNvSpPr/>
          <p:nvPr/>
        </p:nvSpPr>
        <p:spPr>
          <a:xfrm>
            <a:off x="5495653" y="1136745"/>
            <a:ext cx="3404378" cy="5111293"/>
          </a:xfrm>
          <a:prstGeom prst="roundRect">
            <a:avLst/>
          </a:prstGeom>
          <a:ln w="38100">
            <a:solidFill>
              <a:srgbClr val="FF0000"/>
            </a:solidFill>
            <a:prstDash val="dash"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82B8F1D4-F631-4985-876B-18C7F66C28C4}"/>
              </a:ext>
            </a:extLst>
          </p:cNvPr>
          <p:cNvCxnSpPr>
            <a:cxnSpLocks/>
          </p:cNvCxnSpPr>
          <p:nvPr/>
        </p:nvCxnSpPr>
        <p:spPr>
          <a:xfrm>
            <a:off x="8988013" y="1018062"/>
            <a:ext cx="0" cy="5283539"/>
          </a:xfrm>
          <a:prstGeom prst="line">
            <a:avLst/>
          </a:prstGeom>
          <a:ln w="381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20">
            <a:extLst>
              <a:ext uri="{FF2B5EF4-FFF2-40B4-BE49-F238E27FC236}">
                <a16:creationId xmlns:a16="http://schemas.microsoft.com/office/drawing/2014/main" id="{7204F387-9F91-4230-AB47-AAA0809428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64213" y="927664"/>
            <a:ext cx="17499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算法思路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7724A916-D716-4D40-9E5D-9665F8B2FF9A}"/>
                  </a:ext>
                </a:extLst>
              </p:cNvPr>
              <p:cNvSpPr/>
              <p:nvPr/>
            </p:nvSpPr>
            <p:spPr>
              <a:xfrm>
                <a:off x="9114334" y="4487829"/>
                <a:ext cx="2665606" cy="19389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设置初始分类面</a:t>
                </a:r>
                <a:r>
                  <a:rPr kumimoji="0" lang="en-US" altLang="zh-C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(</a:t>
                </a:r>
                <a:r>
                  <a:rPr kumimoji="0" lang="zh-CN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权重</a:t>
                </a:r>
                <a:r>
                  <a:rPr kumimoji="0" lang="en-US" altLang="zh-C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)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CN" sz="24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20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CN" sz="24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20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𝒘</m:t>
                        </m:r>
                      </m:e>
                      <m:sub>
                        <m:r>
                          <a:rPr kumimoji="0" lang="en-US" altLang="zh-CN" sz="24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20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0</m:t>
                        </m:r>
                      </m:sub>
                    </m:sSub>
                  </m:oMath>
                </a14:m>
                <a:endPara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endPara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如果有样本分错，就修正权重</a:t>
                </a:r>
                <a:endPara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7724A916-D716-4D40-9E5D-9665F8B2FF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14334" y="4487829"/>
                <a:ext cx="2665606" cy="1938992"/>
              </a:xfrm>
              <a:prstGeom prst="rect">
                <a:avLst/>
              </a:prstGeom>
              <a:blipFill>
                <a:blip r:embed="rId10"/>
                <a:stretch>
                  <a:fillRect l="-2975" t="-2516" r="-14874" b="-62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0" name="图片 11">
            <a:extLst>
              <a:ext uri="{FF2B5EF4-FFF2-40B4-BE49-F238E27FC236}">
                <a16:creationId xmlns:a16="http://schemas.microsoft.com/office/drawing/2014/main" id="{FA1DBF6D-9F79-4788-80C4-7D0B37206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4213" y="1494982"/>
            <a:ext cx="2820987" cy="302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38AB2C8A-9AF9-49BF-B5DB-88B23E001F16}"/>
              </a:ext>
            </a:extLst>
          </p:cNvPr>
          <p:cNvSpPr/>
          <p:nvPr/>
        </p:nvSpPr>
        <p:spPr>
          <a:xfrm>
            <a:off x="1218876" y="3588821"/>
            <a:ext cx="2009157" cy="583939"/>
          </a:xfrm>
          <a:prstGeom prst="roundRect">
            <a:avLst/>
          </a:prstGeom>
          <a:noFill/>
          <a:ln w="38100">
            <a:solidFill>
              <a:srgbClr val="0000FF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5BEED2C7-31EC-4B4A-8C8E-4786E3B9885C}"/>
              </a:ext>
            </a:extLst>
          </p:cNvPr>
          <p:cNvSpPr/>
          <p:nvPr/>
        </p:nvSpPr>
        <p:spPr>
          <a:xfrm>
            <a:off x="5573658" y="1780072"/>
            <a:ext cx="3264276" cy="583939"/>
          </a:xfrm>
          <a:prstGeom prst="roundRect">
            <a:avLst/>
          </a:prstGeom>
          <a:noFill/>
          <a:ln w="38100">
            <a:solidFill>
              <a:srgbClr val="0000FF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0A9E1ADB-98BC-4AB1-B7F8-DD3E71FE6F9B}"/>
                  </a:ext>
                </a:extLst>
              </p:cNvPr>
              <p:cNvSpPr/>
              <p:nvPr/>
            </p:nvSpPr>
            <p:spPr>
              <a:xfrm>
                <a:off x="5469870" y="1744008"/>
                <a:ext cx="3597460" cy="5777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zh-CN" alt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kumimoji="0" lang="zh-CN" alt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accPr>
                            <m:e>
                              <m:r>
                                <a:rPr kumimoji="0" lang="en-US" altLang="zh-CN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)</m:t>
                          </m:r>
                        </m:sub>
                      </m:sSub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r>
                        <m:rPr>
                          <m:sty m:val="p"/>
                        </m:rPr>
                        <a:rPr kumimoji="0" lang="en-US" altLang="zh-CN" sz="2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sign</m:t>
                      </m:r>
                      <m:r>
                        <a:rPr kumimoji="0" lang="en-US" altLang="zh-CN" sz="2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(</m:t>
                      </m:r>
                      <m:sSubSup>
                        <m:sSubSup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SupPr>
                        <m:e>
                          <m:r>
                            <a:rPr kumimoji="0" lang="en-US" altLang="zh-CN" sz="2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𝒘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</m:sub>
                        <m:sup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8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𝐱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)</m:t>
                          </m:r>
                        </m:sub>
                      </m:sSub>
                      <m:r>
                        <a:rPr kumimoji="0" lang="en-US" altLang="zh-CN" sz="2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)</m:t>
                      </m:r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0A9E1ADB-98BC-4AB1-B7F8-DD3E71FE6F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9870" y="1744008"/>
                <a:ext cx="3597460" cy="57772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050B6EBE-6EF9-401E-B54D-98CB798D67B8}"/>
              </a:ext>
            </a:extLst>
          </p:cNvPr>
          <p:cNvSpPr/>
          <p:nvPr/>
        </p:nvSpPr>
        <p:spPr>
          <a:xfrm>
            <a:off x="1211580" y="4487829"/>
            <a:ext cx="2009157" cy="583939"/>
          </a:xfrm>
          <a:prstGeom prst="roundRect">
            <a:avLst/>
          </a:prstGeom>
          <a:noFill/>
          <a:ln w="38100">
            <a:solidFill>
              <a:srgbClr val="FF00FF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4AFECC41-C746-4E36-B653-EE9B3FF6CBB7}"/>
              </a:ext>
            </a:extLst>
          </p:cNvPr>
          <p:cNvSpPr/>
          <p:nvPr/>
        </p:nvSpPr>
        <p:spPr>
          <a:xfrm>
            <a:off x="5581610" y="3075893"/>
            <a:ext cx="3264276" cy="583939"/>
          </a:xfrm>
          <a:prstGeom prst="roundRect">
            <a:avLst/>
          </a:prstGeom>
          <a:noFill/>
          <a:ln w="38100">
            <a:solidFill>
              <a:srgbClr val="FF00FF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52D2EBE6-CB99-4905-BB39-AD73F713E8BF}"/>
                  </a:ext>
                </a:extLst>
              </p:cNvPr>
              <p:cNvSpPr/>
              <p:nvPr/>
            </p:nvSpPr>
            <p:spPr>
              <a:xfrm>
                <a:off x="5724102" y="3073071"/>
                <a:ext cx="3005704" cy="59554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𝐿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𝑖𝑛</m:t>
                          </m:r>
                        </m:sub>
                      </m:sSub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d>
                        <m:dPr>
                          <m:begChr m:val="⟦"/>
                          <m:endChr m:val="⟧"/>
                          <m:ctrlPr>
                            <a:rPr kumimoji="0" lang="en-US" altLang="zh-CN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zh-CN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𝑦</m:t>
                              </m:r>
                            </m:e>
                            <m:sub>
                              <m:r>
                                <a:rPr kumimoji="0" lang="en-US" altLang="zh-CN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𝑛</m:t>
                              </m:r>
                            </m:sub>
                          </m:sSub>
                          <m:r>
                            <a:rPr kumimoji="0" lang="en-US" altLang="zh-CN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≠</m:t>
                          </m:r>
                          <m:sSub>
                            <m:sSubPr>
                              <m:ctrlPr>
                                <a:rPr kumimoji="0" lang="en-US" altLang="zh-CN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kumimoji="0" lang="en-US" altLang="zh-CN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</m:ctrlPr>
                                </m:accPr>
                                <m:e>
                                  <m:r>
                                    <a:rPr kumimoji="0" lang="en-US" altLang="zh-CN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kumimoji="0" lang="en-US" altLang="zh-CN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𝑛</m:t>
                              </m:r>
                              <m:r>
                                <a:rPr kumimoji="0" lang="en-US" altLang="zh-CN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(</m:t>
                              </m:r>
                              <m:r>
                                <a:rPr kumimoji="0" lang="en-US" altLang="zh-CN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𝑡</m:t>
                              </m:r>
                              <m:r>
                                <a:rPr kumimoji="0" lang="en-US" altLang="zh-CN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)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52D2EBE6-CB99-4905-BB39-AD73F713E8B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24102" y="3073071"/>
                <a:ext cx="3005704" cy="595548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1" name="TextBox 20">
            <a:extLst>
              <a:ext uri="{FF2B5EF4-FFF2-40B4-BE49-F238E27FC236}">
                <a16:creationId xmlns:a16="http://schemas.microsoft.com/office/drawing/2014/main" id="{F88B2498-C082-4644-A00B-7CC5C6BA3C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12" y="759253"/>
            <a:ext cx="282672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训练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(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Training)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63385450-CCA9-4877-A22C-C8A2FD5E1CEA}"/>
              </a:ext>
            </a:extLst>
          </p:cNvPr>
          <p:cNvSpPr/>
          <p:nvPr/>
        </p:nvSpPr>
        <p:spPr>
          <a:xfrm>
            <a:off x="5931603" y="3353267"/>
            <a:ext cx="396000" cy="252000"/>
          </a:xfrm>
          <a:prstGeom prst="ellipse">
            <a:avLst/>
          </a:prstGeom>
          <a:ln w="38100">
            <a:solidFill>
              <a:srgbClr val="0000FF"/>
            </a:solidFill>
          </a:ln>
        </p:spPr>
        <p:txBody>
          <a:bodyPr wrap="none" rtlCol="0" anchor="ctr">
            <a:spAutoFit/>
          </a:bodyPr>
          <a:lstStyle/>
          <a:p>
            <a:pPr algn="ctr"/>
            <a:endParaRPr lang="zh-CN" altLang="en-US" sz="2400" kern="100" dirty="0">
              <a:ea typeface="宋体"/>
              <a:cs typeface="Times New Roman"/>
            </a:endParaRPr>
          </a:p>
        </p:txBody>
      </p:sp>
      <p:sp>
        <p:nvSpPr>
          <p:cNvPr id="7" name="标注: 线形 6">
            <a:extLst>
              <a:ext uri="{FF2B5EF4-FFF2-40B4-BE49-F238E27FC236}">
                <a16:creationId xmlns:a16="http://schemas.microsoft.com/office/drawing/2014/main" id="{3F397DBC-3607-4370-9635-7C7E34460C62}"/>
              </a:ext>
            </a:extLst>
          </p:cNvPr>
          <p:cNvSpPr/>
          <p:nvPr/>
        </p:nvSpPr>
        <p:spPr>
          <a:xfrm>
            <a:off x="6438800" y="4309747"/>
            <a:ext cx="2137153" cy="978533"/>
          </a:xfrm>
          <a:prstGeom prst="borderCallout1">
            <a:avLst>
              <a:gd name="adj1" fmla="val -718"/>
              <a:gd name="adj2" fmla="val -132"/>
              <a:gd name="adj3" fmla="val -67688"/>
              <a:gd name="adj4" fmla="val -14040"/>
            </a:avLst>
          </a:prstGeom>
          <a:ln w="38100">
            <a:solidFill>
              <a:srgbClr val="0000FF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zh-CN" altLang="en-US" sz="2400" kern="100" dirty="0"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920B734B-6F55-477C-9D6C-FCD54FD73F65}"/>
                  </a:ext>
                </a:extLst>
              </p:cNvPr>
              <p:cNvSpPr txBox="1"/>
              <p:nvPr/>
            </p:nvSpPr>
            <p:spPr>
              <a:xfrm>
                <a:off x="6537377" y="4342842"/>
                <a:ext cx="2007678" cy="8832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8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</m:oMath>
                </a14:m>
                <a:r>
                  <a:rPr lang="zh-CN" altLang="en-US" sz="2400" dirty="0"/>
                  <a:t>训练阶段</a:t>
                </a:r>
                <a:endParaRPr lang="en-US" altLang="zh-CN" sz="2400" dirty="0"/>
              </a:p>
              <a:p>
                <a:endParaRPr lang="zh-CN" altLang="en-US" sz="2400" dirty="0"/>
              </a:p>
            </p:txBody>
          </p:sp>
        </mc:Choice>
        <mc:Fallback xmlns="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920B734B-6F55-477C-9D6C-FCD54FD73F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37377" y="4342842"/>
                <a:ext cx="2007678" cy="883255"/>
              </a:xfrm>
              <a:prstGeom prst="rect">
                <a:avLst/>
              </a:prstGeom>
              <a:blipFill>
                <a:blip r:embed="rId14"/>
                <a:stretch>
                  <a:fillRect t="-6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99658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2.2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感知器算法（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PLA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3975935-D64D-40CA-852F-17B105282CE0}"/>
              </a:ext>
            </a:extLst>
          </p:cNvPr>
          <p:cNvSpPr/>
          <p:nvPr/>
        </p:nvSpPr>
        <p:spPr>
          <a:xfrm>
            <a:off x="3716118" y="2750576"/>
            <a:ext cx="1440160" cy="1319431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A3C54A6-0400-4EDE-B881-2EB5402EEE31}"/>
              </a:ext>
            </a:extLst>
          </p:cNvPr>
          <p:cNvSpPr/>
          <p:nvPr/>
        </p:nvSpPr>
        <p:spPr>
          <a:xfrm>
            <a:off x="3716118" y="4578175"/>
            <a:ext cx="1440161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66CD4F8-4D94-4C17-B19E-8E751A2B7F05}"/>
              </a:ext>
            </a:extLst>
          </p:cNvPr>
          <p:cNvSpPr/>
          <p:nvPr/>
        </p:nvSpPr>
        <p:spPr>
          <a:xfrm>
            <a:off x="1276705" y="5560983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13A8606-AC4A-4C94-B501-2358EA6048D8}"/>
              </a:ext>
            </a:extLst>
          </p:cNvPr>
          <p:cNvSpPr/>
          <p:nvPr/>
        </p:nvSpPr>
        <p:spPr>
          <a:xfrm>
            <a:off x="1276705" y="4578175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29D5387-03CB-43D0-928C-A5681733E1FC}"/>
              </a:ext>
            </a:extLst>
          </p:cNvPr>
          <p:cNvSpPr/>
          <p:nvPr/>
        </p:nvSpPr>
        <p:spPr>
          <a:xfrm>
            <a:off x="1276705" y="3692392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E0EBCE9-F5A8-43FF-A728-795B7F168940}"/>
              </a:ext>
            </a:extLst>
          </p:cNvPr>
          <p:cNvSpPr/>
          <p:nvPr/>
        </p:nvSpPr>
        <p:spPr>
          <a:xfrm>
            <a:off x="1276705" y="2786112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AFC2C71-4540-4604-B85E-B39467925E45}"/>
              </a:ext>
            </a:extLst>
          </p:cNvPr>
          <p:cNvSpPr/>
          <p:nvPr/>
        </p:nvSpPr>
        <p:spPr>
          <a:xfrm>
            <a:off x="211148" y="3838033"/>
            <a:ext cx="688243" cy="1908000"/>
          </a:xfrm>
          <a:prstGeom prst="rect">
            <a:avLst/>
          </a:prstGeom>
          <a:solidFill>
            <a:srgbClr val="BB853D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23CA7E7-7CC0-4BAB-854E-AB25BB046E81}"/>
              </a:ext>
            </a:extLst>
          </p:cNvPr>
          <p:cNvSpPr/>
          <p:nvPr/>
        </p:nvSpPr>
        <p:spPr>
          <a:xfrm>
            <a:off x="1276705" y="1193770"/>
            <a:ext cx="1844104" cy="1104671"/>
          </a:xfrm>
          <a:prstGeom prst="rect">
            <a:avLst/>
          </a:prstGeom>
          <a:solidFill>
            <a:srgbClr val="8EA7E6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4F33858-38FE-4152-989A-1156FAE12D63}"/>
              </a:ext>
            </a:extLst>
          </p:cNvPr>
          <p:cNvSpPr txBox="1"/>
          <p:nvPr/>
        </p:nvSpPr>
        <p:spPr>
          <a:xfrm>
            <a:off x="1464625" y="1286273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输入图像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207F705-9451-46DD-BE3C-269D10D3DCF8}"/>
              </a:ext>
            </a:extLst>
          </p:cNvPr>
          <p:cNvSpPr txBox="1"/>
          <p:nvPr/>
        </p:nvSpPr>
        <p:spPr>
          <a:xfrm>
            <a:off x="1452638" y="1749278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特征表达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3A089F4-F543-4C8E-B3C4-C2D1E68DB062}"/>
              </a:ext>
            </a:extLst>
          </p:cNvPr>
          <p:cNvSpPr txBox="1"/>
          <p:nvPr/>
        </p:nvSpPr>
        <p:spPr>
          <a:xfrm>
            <a:off x="1334661" y="2758095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分类器模型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F10A730-0B42-4225-9A8C-7807D5748732}"/>
              </a:ext>
            </a:extLst>
          </p:cNvPr>
          <p:cNvSpPr txBox="1"/>
          <p:nvPr/>
        </p:nvSpPr>
        <p:spPr>
          <a:xfrm>
            <a:off x="1484794" y="3664376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预测结果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48F596A-6741-4A30-A062-60BBCA8025C8}"/>
              </a:ext>
            </a:extLst>
          </p:cNvPr>
          <p:cNvSpPr txBox="1"/>
          <p:nvPr/>
        </p:nvSpPr>
        <p:spPr>
          <a:xfrm>
            <a:off x="1484794" y="4534848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损失函数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11FA1A0-FF1A-4A9C-861D-A098D498C94C}"/>
              </a:ext>
            </a:extLst>
          </p:cNvPr>
          <p:cNvSpPr txBox="1"/>
          <p:nvPr/>
        </p:nvSpPr>
        <p:spPr>
          <a:xfrm>
            <a:off x="1513380" y="5536146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误差度量</a:t>
            </a: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5852838D-7FEF-4573-9095-29F7BD70D9F3}"/>
              </a:ext>
            </a:extLst>
          </p:cNvPr>
          <p:cNvCxnSpPr>
            <a:cxnSpLocks/>
            <a:stCxn id="18" idx="1"/>
            <a:endCxn id="18" idx="3"/>
          </p:cNvCxnSpPr>
          <p:nvPr/>
        </p:nvCxnSpPr>
        <p:spPr>
          <a:xfrm>
            <a:off x="1276705" y="1699764"/>
            <a:ext cx="1844104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CB317E73-0DFD-4EFD-9361-D8C6A011B1AD}"/>
              </a:ext>
            </a:extLst>
          </p:cNvPr>
          <p:cNvSpPr txBox="1"/>
          <p:nvPr/>
        </p:nvSpPr>
        <p:spPr>
          <a:xfrm>
            <a:off x="3743263" y="4567479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参数优化</a:t>
            </a:r>
          </a:p>
        </p:txBody>
      </p:sp>
      <p:sp>
        <p:nvSpPr>
          <p:cNvPr id="27" name="箭头: 右 26">
            <a:extLst>
              <a:ext uri="{FF2B5EF4-FFF2-40B4-BE49-F238E27FC236}">
                <a16:creationId xmlns:a16="http://schemas.microsoft.com/office/drawing/2014/main" id="{29DD0AC3-2D39-45DB-8FA2-B5E043C22275}"/>
              </a:ext>
            </a:extLst>
          </p:cNvPr>
          <p:cNvSpPr/>
          <p:nvPr/>
        </p:nvSpPr>
        <p:spPr>
          <a:xfrm rot="5400000">
            <a:off x="1967924" y="2289665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29" name="箭头: 右 28">
            <a:extLst>
              <a:ext uri="{FF2B5EF4-FFF2-40B4-BE49-F238E27FC236}">
                <a16:creationId xmlns:a16="http://schemas.microsoft.com/office/drawing/2014/main" id="{DAFFB3D1-61BD-432E-9A7D-7100FBE2B3C7}"/>
              </a:ext>
            </a:extLst>
          </p:cNvPr>
          <p:cNvSpPr/>
          <p:nvPr/>
        </p:nvSpPr>
        <p:spPr>
          <a:xfrm rot="5400000">
            <a:off x="2002627" y="3191402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0" name="箭头: 右 29">
            <a:extLst>
              <a:ext uri="{FF2B5EF4-FFF2-40B4-BE49-F238E27FC236}">
                <a16:creationId xmlns:a16="http://schemas.microsoft.com/office/drawing/2014/main" id="{E9331DAE-CD25-45BF-AFAD-F6B1F78FF809}"/>
              </a:ext>
            </a:extLst>
          </p:cNvPr>
          <p:cNvSpPr/>
          <p:nvPr/>
        </p:nvSpPr>
        <p:spPr>
          <a:xfrm rot="5400000">
            <a:off x="2002627" y="4091259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1" name="箭头: 右 30">
            <a:extLst>
              <a:ext uri="{FF2B5EF4-FFF2-40B4-BE49-F238E27FC236}">
                <a16:creationId xmlns:a16="http://schemas.microsoft.com/office/drawing/2014/main" id="{4A606CD7-6A5F-4860-BA8C-86866A46A7D3}"/>
              </a:ext>
            </a:extLst>
          </p:cNvPr>
          <p:cNvSpPr/>
          <p:nvPr/>
        </p:nvSpPr>
        <p:spPr>
          <a:xfrm rot="5400000">
            <a:off x="2002626" y="5022379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2" name="箭头: 直角上 31">
            <a:extLst>
              <a:ext uri="{FF2B5EF4-FFF2-40B4-BE49-F238E27FC236}">
                <a16:creationId xmlns:a16="http://schemas.microsoft.com/office/drawing/2014/main" id="{A8B664C1-CDDF-4AAA-9B20-62DC40CFE1B3}"/>
              </a:ext>
            </a:extLst>
          </p:cNvPr>
          <p:cNvSpPr/>
          <p:nvPr/>
        </p:nvSpPr>
        <p:spPr>
          <a:xfrm>
            <a:off x="3120810" y="5018999"/>
            <a:ext cx="1477210" cy="886071"/>
          </a:xfrm>
          <a:prstGeom prst="bentUp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3" name="箭头: 右 32">
            <a:extLst>
              <a:ext uri="{FF2B5EF4-FFF2-40B4-BE49-F238E27FC236}">
                <a16:creationId xmlns:a16="http://schemas.microsoft.com/office/drawing/2014/main" id="{A8A7744D-2686-422C-B6E5-AB72F75C28AB}"/>
              </a:ext>
            </a:extLst>
          </p:cNvPr>
          <p:cNvSpPr/>
          <p:nvPr/>
        </p:nvSpPr>
        <p:spPr>
          <a:xfrm rot="16200000">
            <a:off x="4205365" y="4083467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4" name="箭头: 右 33">
            <a:extLst>
              <a:ext uri="{FF2B5EF4-FFF2-40B4-BE49-F238E27FC236}">
                <a16:creationId xmlns:a16="http://schemas.microsoft.com/office/drawing/2014/main" id="{3E19A420-AD26-40FA-92CA-A2970D6EC89C}"/>
              </a:ext>
            </a:extLst>
          </p:cNvPr>
          <p:cNvSpPr/>
          <p:nvPr/>
        </p:nvSpPr>
        <p:spPr>
          <a:xfrm rot="10800000">
            <a:off x="3172967" y="2869048"/>
            <a:ext cx="504102" cy="322696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1C442D83-A225-48D5-B662-BF9B2D23F818}"/>
              </a:ext>
            </a:extLst>
          </p:cNvPr>
          <p:cNvSpPr txBox="1"/>
          <p:nvPr/>
        </p:nvSpPr>
        <p:spPr>
          <a:xfrm>
            <a:off x="323650" y="3921149"/>
            <a:ext cx="5756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真实结果</a:t>
            </a:r>
          </a:p>
        </p:txBody>
      </p:sp>
      <p:sp>
        <p:nvSpPr>
          <p:cNvPr id="36" name="箭头: 右 35">
            <a:extLst>
              <a:ext uri="{FF2B5EF4-FFF2-40B4-BE49-F238E27FC236}">
                <a16:creationId xmlns:a16="http://schemas.microsoft.com/office/drawing/2014/main" id="{C43BF067-2AC8-4AB5-BAF1-F276EA51C4B9}"/>
              </a:ext>
            </a:extLst>
          </p:cNvPr>
          <p:cNvSpPr/>
          <p:nvPr/>
        </p:nvSpPr>
        <p:spPr>
          <a:xfrm>
            <a:off x="921516" y="4654703"/>
            <a:ext cx="355108" cy="285756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657FE8FF-C5E1-4E4C-B26E-D533955C44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9869" y="1190444"/>
            <a:ext cx="1156409" cy="1189858"/>
          </a:xfrm>
          <a:prstGeom prst="rect">
            <a:avLst/>
          </a:prstGeom>
          <a:ln>
            <a:solidFill>
              <a:srgbClr val="BB853D"/>
            </a:solidFill>
          </a:ln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BB6E1DBE-DE93-42AD-8458-572ECDC428B4}"/>
              </a:ext>
            </a:extLst>
          </p:cNvPr>
          <p:cNvSpPr/>
          <p:nvPr/>
        </p:nvSpPr>
        <p:spPr>
          <a:xfrm>
            <a:off x="3955292" y="1129505"/>
            <a:ext cx="1266962" cy="1319429"/>
          </a:xfrm>
          <a:prstGeom prst="rect">
            <a:avLst/>
          </a:prstGeom>
          <a:ln w="38100">
            <a:solidFill>
              <a:srgbClr val="BB853D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DA4AACAA-DC1C-46DD-9E10-617FF17CF0CA}"/>
                  </a:ext>
                </a:extLst>
              </p:cNvPr>
              <p:cNvSpPr/>
              <p:nvPr/>
            </p:nvSpPr>
            <p:spPr>
              <a:xfrm>
                <a:off x="306800" y="5200424"/>
                <a:ext cx="64216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zh-CN" alt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zh-CN" alt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𝑦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DA4AACAA-DC1C-46DD-9E10-617FF17CF0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800" y="5200424"/>
                <a:ext cx="642162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EFD769D6-38E8-4F31-AF5A-EC8A232E4E50}"/>
                  </a:ext>
                </a:extLst>
              </p:cNvPr>
              <p:cNvSpPr/>
              <p:nvPr/>
            </p:nvSpPr>
            <p:spPr>
              <a:xfrm>
                <a:off x="2659196" y="3602821"/>
                <a:ext cx="64216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zh-CN" alt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kumimoji="0" lang="zh-CN" alt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accPr>
                            <m:e>
                              <m:r>
                                <a:rPr kumimoji="0" lang="en-US" altLang="zh-CN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EFD769D6-38E8-4F31-AF5A-EC8A232E4E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9196" y="3602821"/>
                <a:ext cx="642163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26DAC14B-36FA-48B9-B331-1B28364775A0}"/>
                  </a:ext>
                </a:extLst>
              </p:cNvPr>
              <p:cNvSpPr/>
              <p:nvPr/>
            </p:nvSpPr>
            <p:spPr>
              <a:xfrm>
                <a:off x="4275539" y="3492565"/>
                <a:ext cx="103220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kumimoji="0" lang="zh-CN" alt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zh-CN" altLang="en-US" sz="28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ℋ</m:t>
                          </m:r>
                          <m:r>
                            <a:rPr kumimoji="0" lang="zh-CN" altLang="en-US" sz="28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(∙</m:t>
                          </m:r>
                        </m:e>
                      </m:d>
                    </m:oMath>
                  </m:oMathPara>
                </a14:m>
                <a:endPara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26DAC14B-36FA-48B9-B331-1B28364775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5539" y="3492565"/>
                <a:ext cx="1032206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文本框 41">
            <a:extLst>
              <a:ext uri="{FF2B5EF4-FFF2-40B4-BE49-F238E27FC236}">
                <a16:creationId xmlns:a16="http://schemas.microsoft.com/office/drawing/2014/main" id="{F75EB50C-07CB-44E1-85F3-04CDF8E63C40}"/>
              </a:ext>
            </a:extLst>
          </p:cNvPr>
          <p:cNvSpPr txBox="1"/>
          <p:nvPr/>
        </p:nvSpPr>
        <p:spPr>
          <a:xfrm>
            <a:off x="3716118" y="2821449"/>
            <a:ext cx="14401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分类器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模型参数空间</a:t>
            </a:r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EDFF2127-75C8-445A-8015-36D36AAA8636}"/>
              </a:ext>
            </a:extLst>
          </p:cNvPr>
          <p:cNvCxnSpPr/>
          <p:nvPr/>
        </p:nvCxnSpPr>
        <p:spPr>
          <a:xfrm>
            <a:off x="1075244" y="2535703"/>
            <a:ext cx="2376264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0C11ED13-6085-4D52-A5F9-B7328B7D0031}"/>
              </a:ext>
            </a:extLst>
          </p:cNvPr>
          <p:cNvCxnSpPr>
            <a:cxnSpLocks/>
          </p:cNvCxnSpPr>
          <p:nvPr/>
        </p:nvCxnSpPr>
        <p:spPr>
          <a:xfrm>
            <a:off x="1075244" y="2555919"/>
            <a:ext cx="0" cy="3580184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7992E165-8743-44DB-A2C0-146EFD6FFD83}"/>
              </a:ext>
            </a:extLst>
          </p:cNvPr>
          <p:cNvCxnSpPr>
            <a:cxnSpLocks/>
          </p:cNvCxnSpPr>
          <p:nvPr/>
        </p:nvCxnSpPr>
        <p:spPr>
          <a:xfrm>
            <a:off x="5395724" y="4342842"/>
            <a:ext cx="0" cy="1872208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DF7BFCE0-289A-4199-BCFE-938A56E16019}"/>
              </a:ext>
            </a:extLst>
          </p:cNvPr>
          <p:cNvCxnSpPr>
            <a:cxnSpLocks/>
          </p:cNvCxnSpPr>
          <p:nvPr/>
        </p:nvCxnSpPr>
        <p:spPr>
          <a:xfrm>
            <a:off x="3379500" y="2546549"/>
            <a:ext cx="0" cy="1872208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ABBCC327-BEA9-436E-956D-7783357E7E87}"/>
              </a:ext>
            </a:extLst>
          </p:cNvPr>
          <p:cNvCxnSpPr>
            <a:cxnSpLocks/>
          </p:cNvCxnSpPr>
          <p:nvPr/>
        </p:nvCxnSpPr>
        <p:spPr>
          <a:xfrm flipH="1" flipV="1">
            <a:off x="3389398" y="4309747"/>
            <a:ext cx="2006326" cy="13113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DE8B2FA6-8A56-4A6F-B686-49594763AA8F}"/>
              </a:ext>
            </a:extLst>
          </p:cNvPr>
          <p:cNvCxnSpPr>
            <a:cxnSpLocks/>
          </p:cNvCxnSpPr>
          <p:nvPr/>
        </p:nvCxnSpPr>
        <p:spPr>
          <a:xfrm flipH="1">
            <a:off x="1075245" y="6136103"/>
            <a:ext cx="4320479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AE6DFA3C-C25E-4FAD-804D-8FD7C04BC6DA}"/>
                  </a:ext>
                </a:extLst>
              </p:cNvPr>
              <p:cNvSpPr/>
              <p:nvPr/>
            </p:nvSpPr>
            <p:spPr>
              <a:xfrm>
                <a:off x="3247883" y="4211811"/>
                <a:ext cx="61869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zh-CN" altLang="en-US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𝓐</m:t>
                      </m:r>
                    </m:oMath>
                  </m:oMathPara>
                </a14:m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AE6DFA3C-C25E-4FAD-804D-8FD7C04BC6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7883" y="4211811"/>
                <a:ext cx="618696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CFBFFFF3-BA8A-480F-AB31-AD41A2F82B5C}"/>
                  </a:ext>
                </a:extLst>
              </p:cNvPr>
              <p:cNvSpPr/>
              <p:nvPr/>
            </p:nvSpPr>
            <p:spPr>
              <a:xfrm>
                <a:off x="351646" y="5719535"/>
                <a:ext cx="49173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CDA56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𝒇</m:t>
                      </m:r>
                    </m:oMath>
                  </m:oMathPara>
                </a14:m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DA56F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CFBFFFF3-BA8A-480F-AB31-AD41A2F82B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646" y="5719535"/>
                <a:ext cx="491738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8686257E-0492-4749-902B-F7E6B09AD259}"/>
                  </a:ext>
                </a:extLst>
              </p:cNvPr>
              <p:cNvSpPr/>
              <p:nvPr/>
            </p:nvSpPr>
            <p:spPr>
              <a:xfrm>
                <a:off x="2481085" y="3084428"/>
                <a:ext cx="527709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EFA28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𝒈</m:t>
                      </m:r>
                    </m:oMath>
                  </m:oMathPara>
                </a14:m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EFA28F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8686257E-0492-4749-902B-F7E6B09AD2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1085" y="3084428"/>
                <a:ext cx="527709" cy="5232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: 圆角 4">
            <a:extLst>
              <a:ext uri="{FF2B5EF4-FFF2-40B4-BE49-F238E27FC236}">
                <a16:creationId xmlns:a16="http://schemas.microsoft.com/office/drawing/2014/main" id="{3D9440BC-66C5-4238-9514-807FE6D0581C}"/>
              </a:ext>
            </a:extLst>
          </p:cNvPr>
          <p:cNvSpPr/>
          <p:nvPr/>
        </p:nvSpPr>
        <p:spPr>
          <a:xfrm>
            <a:off x="5495653" y="1136745"/>
            <a:ext cx="3404378" cy="5111293"/>
          </a:xfrm>
          <a:prstGeom prst="roundRect">
            <a:avLst/>
          </a:prstGeom>
          <a:ln w="38100">
            <a:solidFill>
              <a:srgbClr val="FF0000"/>
            </a:solidFill>
            <a:prstDash val="dash"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82B8F1D4-F631-4985-876B-18C7F66C28C4}"/>
              </a:ext>
            </a:extLst>
          </p:cNvPr>
          <p:cNvCxnSpPr>
            <a:cxnSpLocks/>
          </p:cNvCxnSpPr>
          <p:nvPr/>
        </p:nvCxnSpPr>
        <p:spPr>
          <a:xfrm>
            <a:off x="8988013" y="1018062"/>
            <a:ext cx="0" cy="5283539"/>
          </a:xfrm>
          <a:prstGeom prst="line">
            <a:avLst/>
          </a:prstGeom>
          <a:ln w="381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38AB2C8A-9AF9-49BF-B5DB-88B23E001F16}"/>
              </a:ext>
            </a:extLst>
          </p:cNvPr>
          <p:cNvSpPr/>
          <p:nvPr/>
        </p:nvSpPr>
        <p:spPr>
          <a:xfrm>
            <a:off x="1218876" y="3588821"/>
            <a:ext cx="2009157" cy="583939"/>
          </a:xfrm>
          <a:prstGeom prst="roundRect">
            <a:avLst/>
          </a:prstGeom>
          <a:noFill/>
          <a:ln w="38100">
            <a:solidFill>
              <a:srgbClr val="0000FF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5BEED2C7-31EC-4B4A-8C8E-4786E3B9885C}"/>
              </a:ext>
            </a:extLst>
          </p:cNvPr>
          <p:cNvSpPr/>
          <p:nvPr/>
        </p:nvSpPr>
        <p:spPr>
          <a:xfrm>
            <a:off x="5573658" y="1780072"/>
            <a:ext cx="3264276" cy="583939"/>
          </a:xfrm>
          <a:prstGeom prst="roundRect">
            <a:avLst/>
          </a:prstGeom>
          <a:noFill/>
          <a:ln w="38100">
            <a:solidFill>
              <a:srgbClr val="0000FF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0A9E1ADB-98BC-4AB1-B7F8-DD3E71FE6F9B}"/>
                  </a:ext>
                </a:extLst>
              </p:cNvPr>
              <p:cNvSpPr/>
              <p:nvPr/>
            </p:nvSpPr>
            <p:spPr>
              <a:xfrm>
                <a:off x="5469870" y="1744008"/>
                <a:ext cx="3597460" cy="5777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zh-CN" alt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kumimoji="0" lang="zh-CN" alt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accPr>
                            <m:e>
                              <m:r>
                                <a:rPr kumimoji="0" lang="en-US" altLang="zh-CN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)</m:t>
                          </m:r>
                        </m:sub>
                      </m:sSub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r>
                        <m:rPr>
                          <m:sty m:val="p"/>
                        </m:rPr>
                        <a:rPr kumimoji="0" lang="en-US" altLang="zh-CN" sz="2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sign</m:t>
                      </m:r>
                      <m:r>
                        <a:rPr kumimoji="0" lang="en-US" altLang="zh-CN" sz="2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(</m:t>
                      </m:r>
                      <m:sSubSup>
                        <m:sSubSup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SupPr>
                        <m:e>
                          <m:r>
                            <a:rPr kumimoji="0" lang="en-US" altLang="zh-CN" sz="2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𝒘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</m:sub>
                        <m:sup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8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𝐱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)</m:t>
                          </m:r>
                        </m:sub>
                      </m:sSub>
                      <m:r>
                        <a:rPr kumimoji="0" lang="en-US" altLang="zh-CN" sz="2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)</m:t>
                      </m:r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0A9E1ADB-98BC-4AB1-B7F8-DD3E71FE6F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9870" y="1744008"/>
                <a:ext cx="3597460" cy="57772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050B6EBE-6EF9-401E-B54D-98CB798D67B8}"/>
              </a:ext>
            </a:extLst>
          </p:cNvPr>
          <p:cNvSpPr/>
          <p:nvPr/>
        </p:nvSpPr>
        <p:spPr>
          <a:xfrm>
            <a:off x="1211580" y="4487829"/>
            <a:ext cx="2009157" cy="583939"/>
          </a:xfrm>
          <a:prstGeom prst="roundRect">
            <a:avLst/>
          </a:prstGeom>
          <a:noFill/>
          <a:ln w="38100">
            <a:solidFill>
              <a:srgbClr val="FF00FF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4AFECC41-C746-4E36-B653-EE9B3FF6CBB7}"/>
              </a:ext>
            </a:extLst>
          </p:cNvPr>
          <p:cNvSpPr/>
          <p:nvPr/>
        </p:nvSpPr>
        <p:spPr>
          <a:xfrm>
            <a:off x="5581610" y="3075893"/>
            <a:ext cx="3264276" cy="583939"/>
          </a:xfrm>
          <a:prstGeom prst="roundRect">
            <a:avLst/>
          </a:prstGeom>
          <a:noFill/>
          <a:ln w="38100">
            <a:solidFill>
              <a:srgbClr val="FF00FF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52D2EBE6-CB99-4905-BB39-AD73F713E8BF}"/>
                  </a:ext>
                </a:extLst>
              </p:cNvPr>
              <p:cNvSpPr/>
              <p:nvPr/>
            </p:nvSpPr>
            <p:spPr>
              <a:xfrm>
                <a:off x="5724101" y="3073071"/>
                <a:ext cx="3244899" cy="59554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𝐿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𝑜𝑢𝑡</m:t>
                          </m:r>
                        </m:sub>
                      </m:sSub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d>
                        <m:dPr>
                          <m:begChr m:val="⟦"/>
                          <m:endChr m:val="⟧"/>
                          <m:ctrlPr>
                            <a:rPr kumimoji="0" lang="en-US" altLang="zh-CN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zh-CN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𝑦</m:t>
                              </m:r>
                            </m:e>
                            <m:sub>
                              <m:r>
                                <a:rPr kumimoji="0" lang="en-US" altLang="zh-CN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𝑛</m:t>
                              </m:r>
                            </m:sub>
                          </m:sSub>
                          <m:r>
                            <a:rPr kumimoji="0" lang="en-US" altLang="zh-CN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≠</m:t>
                          </m:r>
                          <m:sSub>
                            <m:sSubPr>
                              <m:ctrlPr>
                                <a:rPr kumimoji="0" lang="en-US" altLang="zh-CN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kumimoji="0" lang="en-US" altLang="zh-CN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</m:ctrlPr>
                                </m:accPr>
                                <m:e>
                                  <m:r>
                                    <a:rPr kumimoji="0" lang="en-US" altLang="zh-CN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kumimoji="0" lang="en-US" altLang="zh-CN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𝑛</m:t>
                              </m:r>
                              <m:r>
                                <a:rPr kumimoji="0" lang="en-US" altLang="zh-CN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(</m:t>
                              </m:r>
                              <m:r>
                                <a:rPr kumimoji="0" lang="en-US" altLang="zh-CN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𝑡</m:t>
                              </m:r>
                              <m:r>
                                <a:rPr kumimoji="0" lang="en-US" altLang="zh-CN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)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52D2EBE6-CB99-4905-BB39-AD73F713E8B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24101" y="3073071"/>
                <a:ext cx="3244899" cy="595548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1" name="TextBox 20">
            <a:extLst>
              <a:ext uri="{FF2B5EF4-FFF2-40B4-BE49-F238E27FC236}">
                <a16:creationId xmlns:a16="http://schemas.microsoft.com/office/drawing/2014/main" id="{F88B2498-C082-4644-A00B-7CC5C6BA3C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12" y="759253"/>
            <a:ext cx="282672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训练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(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Training)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63385450-CCA9-4877-A22C-C8A2FD5E1CEA}"/>
              </a:ext>
            </a:extLst>
          </p:cNvPr>
          <p:cNvSpPr/>
          <p:nvPr/>
        </p:nvSpPr>
        <p:spPr>
          <a:xfrm>
            <a:off x="5991305" y="3346038"/>
            <a:ext cx="540000" cy="288000"/>
          </a:xfrm>
          <a:prstGeom prst="ellipse">
            <a:avLst/>
          </a:prstGeom>
          <a:ln w="38100">
            <a:solidFill>
              <a:srgbClr val="0000FF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sp>
        <p:nvSpPr>
          <p:cNvPr id="7" name="标注: 线形 6">
            <a:extLst>
              <a:ext uri="{FF2B5EF4-FFF2-40B4-BE49-F238E27FC236}">
                <a16:creationId xmlns:a16="http://schemas.microsoft.com/office/drawing/2014/main" id="{3F397DBC-3607-4370-9635-7C7E34460C62}"/>
              </a:ext>
            </a:extLst>
          </p:cNvPr>
          <p:cNvSpPr/>
          <p:nvPr/>
        </p:nvSpPr>
        <p:spPr>
          <a:xfrm>
            <a:off x="6438800" y="4309747"/>
            <a:ext cx="2137153" cy="978533"/>
          </a:xfrm>
          <a:prstGeom prst="borderCallout1">
            <a:avLst>
              <a:gd name="adj1" fmla="val 2397"/>
              <a:gd name="adj2" fmla="val 100058"/>
              <a:gd name="adj3" fmla="val -70803"/>
              <a:gd name="adj4" fmla="val -9049"/>
            </a:avLst>
          </a:prstGeom>
          <a:ln w="38100">
            <a:solidFill>
              <a:srgbClr val="0000FF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920B734B-6F55-477C-9D6C-FCD54FD73F65}"/>
                  </a:ext>
                </a:extLst>
              </p:cNvPr>
              <p:cNvSpPr txBox="1"/>
              <p:nvPr/>
            </p:nvSpPr>
            <p:spPr>
              <a:xfrm>
                <a:off x="6537377" y="4342842"/>
                <a:ext cx="2007678" cy="8316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2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4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𝐿</m:t>
                          </m:r>
                        </m:e>
                        <m:sub>
                          <m:r>
                            <a:rPr kumimoji="0" lang="en-US" altLang="zh-CN" sz="24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𝑜𝑢𝑡</m:t>
                          </m:r>
                        </m:sub>
                      </m:sSub>
                      <m:r>
                        <a:rPr kumimoji="0" lang="zh-CN" altLang="en-US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测试阶段</m:t>
                      </m:r>
                    </m:oMath>
                  </m:oMathPara>
                </a14:m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920B734B-6F55-477C-9D6C-FCD54FD73F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37377" y="4342842"/>
                <a:ext cx="2007678" cy="831638"/>
              </a:xfrm>
              <a:prstGeom prst="rect">
                <a:avLst/>
              </a:prstGeom>
              <a:blipFill>
                <a:blip r:embed="rId14"/>
                <a:stretch>
                  <a:fillRect r="-909" b="-87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2" name="组合 61">
            <a:extLst>
              <a:ext uri="{FF2B5EF4-FFF2-40B4-BE49-F238E27FC236}">
                <a16:creationId xmlns:a16="http://schemas.microsoft.com/office/drawing/2014/main" id="{9F890A4A-1D18-4C8F-92A9-4E44A5138C0D}"/>
              </a:ext>
            </a:extLst>
          </p:cNvPr>
          <p:cNvGrpSpPr/>
          <p:nvPr/>
        </p:nvGrpSpPr>
        <p:grpSpPr>
          <a:xfrm>
            <a:off x="9073504" y="1407939"/>
            <a:ext cx="1844104" cy="2982651"/>
            <a:chOff x="7110264" y="1389387"/>
            <a:chExt cx="1844104" cy="2982651"/>
          </a:xfrm>
        </p:grpSpPr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325EE612-21E5-49E7-B0FE-B765A41FC0D3}"/>
                </a:ext>
              </a:extLst>
            </p:cNvPr>
            <p:cNvSpPr/>
            <p:nvPr/>
          </p:nvSpPr>
          <p:spPr>
            <a:xfrm>
              <a:off x="7110264" y="3033988"/>
              <a:ext cx="1844104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AD472874-DED8-4AC4-BFC7-347399F37631}"/>
                </a:ext>
              </a:extLst>
            </p:cNvPr>
            <p:cNvSpPr/>
            <p:nvPr/>
          </p:nvSpPr>
          <p:spPr>
            <a:xfrm>
              <a:off x="7110264" y="1389387"/>
              <a:ext cx="1844104" cy="1104671"/>
            </a:xfrm>
            <a:prstGeom prst="rect">
              <a:avLst/>
            </a:prstGeom>
            <a:solidFill>
              <a:srgbClr val="8EA7E6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33ADA462-598B-4E9C-8766-49D5572097BF}"/>
                </a:ext>
              </a:extLst>
            </p:cNvPr>
            <p:cNvSpPr txBox="1"/>
            <p:nvPr/>
          </p:nvSpPr>
          <p:spPr>
            <a:xfrm>
              <a:off x="7298184" y="1481890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输入图像</a:t>
              </a:r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9B5402F7-DAF3-47F1-9EFA-6095F6971722}"/>
                </a:ext>
              </a:extLst>
            </p:cNvPr>
            <p:cNvSpPr txBox="1"/>
            <p:nvPr/>
          </p:nvSpPr>
          <p:spPr>
            <a:xfrm>
              <a:off x="7286197" y="1944895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特征表达</a:t>
              </a:r>
            </a:p>
          </p:txBody>
        </p: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DBBCE090-64A9-4ACF-B1DD-F7904E8F2DF7}"/>
                </a:ext>
              </a:extLst>
            </p:cNvPr>
            <p:cNvCxnSpPr>
              <a:cxnSpLocks/>
              <a:stCxn id="64" idx="1"/>
              <a:endCxn id="64" idx="3"/>
            </p:cNvCxnSpPr>
            <p:nvPr/>
          </p:nvCxnSpPr>
          <p:spPr>
            <a:xfrm>
              <a:off x="7110264" y="1895381"/>
              <a:ext cx="1844104" cy="0"/>
            </a:xfrm>
            <a:prstGeom prst="line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箭头: 右 67">
              <a:extLst>
                <a:ext uri="{FF2B5EF4-FFF2-40B4-BE49-F238E27FC236}">
                  <a16:creationId xmlns:a16="http://schemas.microsoft.com/office/drawing/2014/main" id="{7805F8ED-7FCA-4EBA-8335-3D6D43F04C46}"/>
                </a:ext>
              </a:extLst>
            </p:cNvPr>
            <p:cNvSpPr/>
            <p:nvPr/>
          </p:nvSpPr>
          <p:spPr>
            <a:xfrm rot="5400000">
              <a:off x="7801483" y="2485282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5F59CA73-4A52-4170-B0C8-8B5C03E557E5}"/>
                </a:ext>
              </a:extLst>
            </p:cNvPr>
            <p:cNvSpPr/>
            <p:nvPr/>
          </p:nvSpPr>
          <p:spPr>
            <a:xfrm>
              <a:off x="7110264" y="3938389"/>
              <a:ext cx="1844104" cy="405632"/>
            </a:xfrm>
            <a:prstGeom prst="rect">
              <a:avLst/>
            </a:prstGeom>
            <a:solidFill>
              <a:srgbClr val="EA8168">
                <a:alpha val="74000"/>
              </a:srgbClr>
            </a:solidFill>
            <a:ln w="19050"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ED7C17BC-1C8B-48D8-8099-F2E51C7C0617}"/>
                </a:ext>
              </a:extLst>
            </p:cNvPr>
            <p:cNvSpPr txBox="1"/>
            <p:nvPr/>
          </p:nvSpPr>
          <p:spPr>
            <a:xfrm>
              <a:off x="7168220" y="3004092"/>
              <a:ext cx="17281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分类器模型</a:t>
              </a:r>
            </a:p>
          </p:txBody>
        </p: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48F584FC-3E82-4E5A-ACD4-3798EDFF9564}"/>
                </a:ext>
              </a:extLst>
            </p:cNvPr>
            <p:cNvSpPr txBox="1"/>
            <p:nvPr/>
          </p:nvSpPr>
          <p:spPr>
            <a:xfrm>
              <a:off x="7318353" y="3910373"/>
              <a:ext cx="144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预测结果</a:t>
              </a:r>
            </a:p>
          </p:txBody>
        </p:sp>
        <p:sp>
          <p:nvSpPr>
            <p:cNvPr id="72" name="箭头: 右 71">
              <a:extLst>
                <a:ext uri="{FF2B5EF4-FFF2-40B4-BE49-F238E27FC236}">
                  <a16:creationId xmlns:a16="http://schemas.microsoft.com/office/drawing/2014/main" id="{07F73ADA-2821-446D-B6FD-C5F03C6736C1}"/>
                </a:ext>
              </a:extLst>
            </p:cNvPr>
            <p:cNvSpPr/>
            <p:nvPr/>
          </p:nvSpPr>
          <p:spPr>
            <a:xfrm rot="5400000">
              <a:off x="7836186" y="3437399"/>
              <a:ext cx="461665" cy="475195"/>
            </a:xfrm>
            <a:prstGeom prst="rightArrow">
              <a:avLst/>
            </a:prstGeom>
            <a:ln w="158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/>
                <a:cs typeface="Times New Roman"/>
              </a:endParaRPr>
            </a:p>
          </p:txBody>
        </p:sp>
      </p:grpSp>
      <p:pic>
        <p:nvPicPr>
          <p:cNvPr id="73" name="图片 72">
            <a:extLst>
              <a:ext uri="{FF2B5EF4-FFF2-40B4-BE49-F238E27FC236}">
                <a16:creationId xmlns:a16="http://schemas.microsoft.com/office/drawing/2014/main" id="{256E4373-9A56-4521-9D1A-F4C468EA241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197097" y="1017769"/>
            <a:ext cx="661902" cy="694086"/>
          </a:xfrm>
          <a:prstGeom prst="rect">
            <a:avLst/>
          </a:prstGeom>
        </p:spPr>
      </p:pic>
      <p:grpSp>
        <p:nvGrpSpPr>
          <p:cNvPr id="74" name="Group 2">
            <a:extLst>
              <a:ext uri="{FF2B5EF4-FFF2-40B4-BE49-F238E27FC236}">
                <a16:creationId xmlns:a16="http://schemas.microsoft.com/office/drawing/2014/main" id="{026AC285-0E6E-4F92-A242-A61DEE1469B7}"/>
              </a:ext>
            </a:extLst>
          </p:cNvPr>
          <p:cNvGrpSpPr>
            <a:grpSpLocks/>
          </p:cNvGrpSpPr>
          <p:nvPr/>
        </p:nvGrpSpPr>
        <p:grpSpPr bwMode="auto">
          <a:xfrm>
            <a:off x="11251784" y="1824542"/>
            <a:ext cx="555625" cy="1000125"/>
            <a:chOff x="2532" y="1542"/>
            <a:chExt cx="184" cy="332"/>
          </a:xfrm>
        </p:grpSpPr>
        <p:sp>
          <p:nvSpPr>
            <p:cNvPr id="75" name="AutoShape 3">
              <a:extLst>
                <a:ext uri="{FF2B5EF4-FFF2-40B4-BE49-F238E27FC236}">
                  <a16:creationId xmlns:a16="http://schemas.microsoft.com/office/drawing/2014/main" id="{71B0B84A-0A57-4A4F-82AE-FA21C5B9BE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32" y="1542"/>
              <a:ext cx="184" cy="332"/>
            </a:xfrm>
            <a:prstGeom prst="bracketPair">
              <a:avLst>
                <a:gd name="adj" fmla="val 16667"/>
              </a:avLst>
            </a:prstGeom>
            <a:noFill/>
            <a:ln w="19050">
              <a:solidFill>
                <a:srgbClr val="0000CC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76" name="Line 4">
              <a:extLst>
                <a:ext uri="{FF2B5EF4-FFF2-40B4-BE49-F238E27FC236}">
                  <a16:creationId xmlns:a16="http://schemas.microsoft.com/office/drawing/2014/main" id="{FB5C1A5F-44D3-4E4F-B464-5F9824B2264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67" y="1607"/>
              <a:ext cx="119" cy="1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77" name="Line 5">
              <a:extLst>
                <a:ext uri="{FF2B5EF4-FFF2-40B4-BE49-F238E27FC236}">
                  <a16:creationId xmlns:a16="http://schemas.microsoft.com/office/drawing/2014/main" id="{82679743-8589-49AF-A54F-3A082C41195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67" y="1655"/>
              <a:ext cx="119" cy="1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78" name="Line 6">
              <a:extLst>
                <a:ext uri="{FF2B5EF4-FFF2-40B4-BE49-F238E27FC236}">
                  <a16:creationId xmlns:a16="http://schemas.microsoft.com/office/drawing/2014/main" id="{26177707-0618-4834-B1F8-8160B02EC9A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68" y="1703"/>
              <a:ext cx="119" cy="1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79" name="Line 7">
              <a:extLst>
                <a:ext uri="{FF2B5EF4-FFF2-40B4-BE49-F238E27FC236}">
                  <a16:creationId xmlns:a16="http://schemas.microsoft.com/office/drawing/2014/main" id="{E89EFCE2-3D42-496E-B877-6BBB17797AE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68" y="1751"/>
              <a:ext cx="119" cy="1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0" name="Line 8">
              <a:extLst>
                <a:ext uri="{FF2B5EF4-FFF2-40B4-BE49-F238E27FC236}">
                  <a16:creationId xmlns:a16="http://schemas.microsoft.com/office/drawing/2014/main" id="{8710EE2C-0F76-470E-8282-D218D53E262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67" y="1803"/>
              <a:ext cx="119" cy="1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1" name="矩形 80">
                <a:extLst>
                  <a:ext uri="{FF2B5EF4-FFF2-40B4-BE49-F238E27FC236}">
                    <a16:creationId xmlns:a16="http://schemas.microsoft.com/office/drawing/2014/main" id="{0CE54EDF-876F-4268-AC74-B9E7AE9C4B83}"/>
                  </a:ext>
                </a:extLst>
              </p:cNvPr>
              <p:cNvSpPr/>
              <p:nvPr/>
            </p:nvSpPr>
            <p:spPr>
              <a:xfrm>
                <a:off x="10958846" y="3845771"/>
                <a:ext cx="1156599" cy="5232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zh-CN" altLang="en-US" sz="2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zh-CN" altLang="en-US" sz="28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81" name="矩形 80">
                <a:extLst>
                  <a:ext uri="{FF2B5EF4-FFF2-40B4-BE49-F238E27FC236}">
                    <a16:creationId xmlns:a16="http://schemas.microsoft.com/office/drawing/2014/main" id="{0CE54EDF-876F-4268-AC74-B9E7AE9C4B8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58846" y="3845771"/>
                <a:ext cx="1156599" cy="523220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2" name="箭头: 右 81">
            <a:extLst>
              <a:ext uri="{FF2B5EF4-FFF2-40B4-BE49-F238E27FC236}">
                <a16:creationId xmlns:a16="http://schemas.microsoft.com/office/drawing/2014/main" id="{6B8821B1-20ED-4306-BDC4-3C8D4234DF6F}"/>
              </a:ext>
            </a:extLst>
          </p:cNvPr>
          <p:cNvSpPr/>
          <p:nvPr/>
        </p:nvSpPr>
        <p:spPr>
          <a:xfrm rot="5400000">
            <a:off x="9756454" y="4369701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ED24C410-74F6-4100-A78D-6DD006E309CE}"/>
              </a:ext>
            </a:extLst>
          </p:cNvPr>
          <p:cNvSpPr/>
          <p:nvPr/>
        </p:nvSpPr>
        <p:spPr>
          <a:xfrm>
            <a:off x="9059452" y="4852024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206AFB27-863C-498E-A20C-B7187A5E9009}"/>
              </a:ext>
            </a:extLst>
          </p:cNvPr>
          <p:cNvSpPr txBox="1"/>
          <p:nvPr/>
        </p:nvSpPr>
        <p:spPr>
          <a:xfrm>
            <a:off x="9285973" y="4840935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损失函数</a:t>
            </a:r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5DB7E0E8-8537-4CB9-B2B1-F0E331E02834}"/>
              </a:ext>
            </a:extLst>
          </p:cNvPr>
          <p:cNvSpPr/>
          <p:nvPr/>
        </p:nvSpPr>
        <p:spPr>
          <a:xfrm>
            <a:off x="9007026" y="4769937"/>
            <a:ext cx="2009157" cy="583939"/>
          </a:xfrm>
          <a:prstGeom prst="roundRect">
            <a:avLst/>
          </a:prstGeom>
          <a:noFill/>
          <a:ln w="38100">
            <a:solidFill>
              <a:srgbClr val="FF00FF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sp>
        <p:nvSpPr>
          <p:cNvPr id="86" name="TextBox 20">
            <a:extLst>
              <a:ext uri="{FF2B5EF4-FFF2-40B4-BE49-F238E27FC236}">
                <a16:creationId xmlns:a16="http://schemas.microsoft.com/office/drawing/2014/main" id="{3E9784A3-3069-41F5-BDD1-35A2F7E308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79445" y="824128"/>
            <a:ext cx="2422458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kern="0" dirty="0">
                <a:solidFill>
                  <a:srgbClr val="0000FF"/>
                </a:solidFill>
                <a:latin typeface="Arial" charset="0"/>
              </a:rPr>
              <a:t>测试</a:t>
            </a:r>
            <a:r>
              <a:rPr lang="en-US" altLang="zh-CN" sz="2800" b="1" kern="0" dirty="0">
                <a:solidFill>
                  <a:srgbClr val="0000FF"/>
                </a:solidFill>
                <a:latin typeface="Arial" charset="0"/>
              </a:rPr>
              <a:t>(</a:t>
            </a:r>
            <a:r>
              <a:rPr lang="en-US" sz="2800" b="1" kern="0" dirty="0">
                <a:solidFill>
                  <a:srgbClr val="0000FF"/>
                </a:solidFill>
                <a:latin typeface="Arial" charset="0"/>
                <a:ea typeface="+mn-ea"/>
              </a:rPr>
              <a:t>Testing)</a:t>
            </a:r>
          </a:p>
        </p:txBody>
      </p:sp>
    </p:spTree>
    <p:extLst>
      <p:ext uri="{BB962C8B-B14F-4D97-AF65-F5344CB8AC3E}">
        <p14:creationId xmlns:p14="http://schemas.microsoft.com/office/powerpoint/2010/main" val="12663999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2.2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感知器算法（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PLA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3975935-D64D-40CA-852F-17B105282CE0}"/>
              </a:ext>
            </a:extLst>
          </p:cNvPr>
          <p:cNvSpPr/>
          <p:nvPr/>
        </p:nvSpPr>
        <p:spPr>
          <a:xfrm>
            <a:off x="3716118" y="2750576"/>
            <a:ext cx="1440160" cy="1319431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A3C54A6-0400-4EDE-B881-2EB5402EEE31}"/>
              </a:ext>
            </a:extLst>
          </p:cNvPr>
          <p:cNvSpPr/>
          <p:nvPr/>
        </p:nvSpPr>
        <p:spPr>
          <a:xfrm>
            <a:off x="3716118" y="4578175"/>
            <a:ext cx="1440161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66CD4F8-4D94-4C17-B19E-8E751A2B7F05}"/>
              </a:ext>
            </a:extLst>
          </p:cNvPr>
          <p:cNvSpPr/>
          <p:nvPr/>
        </p:nvSpPr>
        <p:spPr>
          <a:xfrm>
            <a:off x="1276705" y="5560983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13A8606-AC4A-4C94-B501-2358EA6048D8}"/>
              </a:ext>
            </a:extLst>
          </p:cNvPr>
          <p:cNvSpPr/>
          <p:nvPr/>
        </p:nvSpPr>
        <p:spPr>
          <a:xfrm>
            <a:off x="1276705" y="4578175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29D5387-03CB-43D0-928C-A5681733E1FC}"/>
              </a:ext>
            </a:extLst>
          </p:cNvPr>
          <p:cNvSpPr/>
          <p:nvPr/>
        </p:nvSpPr>
        <p:spPr>
          <a:xfrm>
            <a:off x="1276705" y="3692392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E0EBCE9-F5A8-43FF-A728-795B7F168940}"/>
              </a:ext>
            </a:extLst>
          </p:cNvPr>
          <p:cNvSpPr/>
          <p:nvPr/>
        </p:nvSpPr>
        <p:spPr>
          <a:xfrm>
            <a:off x="1276705" y="2786112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AFC2C71-4540-4604-B85E-B39467925E45}"/>
              </a:ext>
            </a:extLst>
          </p:cNvPr>
          <p:cNvSpPr/>
          <p:nvPr/>
        </p:nvSpPr>
        <p:spPr>
          <a:xfrm>
            <a:off x="211148" y="3838033"/>
            <a:ext cx="688243" cy="1908000"/>
          </a:xfrm>
          <a:prstGeom prst="rect">
            <a:avLst/>
          </a:prstGeom>
          <a:solidFill>
            <a:srgbClr val="BB853D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23CA7E7-7CC0-4BAB-854E-AB25BB046E81}"/>
              </a:ext>
            </a:extLst>
          </p:cNvPr>
          <p:cNvSpPr/>
          <p:nvPr/>
        </p:nvSpPr>
        <p:spPr>
          <a:xfrm>
            <a:off x="1276705" y="1193770"/>
            <a:ext cx="1844104" cy="1104671"/>
          </a:xfrm>
          <a:prstGeom prst="rect">
            <a:avLst/>
          </a:prstGeom>
          <a:solidFill>
            <a:srgbClr val="8EA7E6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4F33858-38FE-4152-989A-1156FAE12D63}"/>
              </a:ext>
            </a:extLst>
          </p:cNvPr>
          <p:cNvSpPr txBox="1"/>
          <p:nvPr/>
        </p:nvSpPr>
        <p:spPr>
          <a:xfrm>
            <a:off x="1464625" y="1286273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输入图像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207F705-9451-46DD-BE3C-269D10D3DCF8}"/>
              </a:ext>
            </a:extLst>
          </p:cNvPr>
          <p:cNvSpPr txBox="1"/>
          <p:nvPr/>
        </p:nvSpPr>
        <p:spPr>
          <a:xfrm>
            <a:off x="1452638" y="1749278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特征表达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3A089F4-F543-4C8E-B3C4-C2D1E68DB062}"/>
              </a:ext>
            </a:extLst>
          </p:cNvPr>
          <p:cNvSpPr txBox="1"/>
          <p:nvPr/>
        </p:nvSpPr>
        <p:spPr>
          <a:xfrm>
            <a:off x="1334661" y="2758095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分类器模型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F10A730-0B42-4225-9A8C-7807D5748732}"/>
              </a:ext>
            </a:extLst>
          </p:cNvPr>
          <p:cNvSpPr txBox="1"/>
          <p:nvPr/>
        </p:nvSpPr>
        <p:spPr>
          <a:xfrm>
            <a:off x="1484794" y="3664376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预测结果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48F596A-6741-4A30-A062-60BBCA8025C8}"/>
              </a:ext>
            </a:extLst>
          </p:cNvPr>
          <p:cNvSpPr txBox="1"/>
          <p:nvPr/>
        </p:nvSpPr>
        <p:spPr>
          <a:xfrm>
            <a:off x="1484794" y="4534848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损失函数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11FA1A0-FF1A-4A9C-861D-A098D498C94C}"/>
              </a:ext>
            </a:extLst>
          </p:cNvPr>
          <p:cNvSpPr txBox="1"/>
          <p:nvPr/>
        </p:nvSpPr>
        <p:spPr>
          <a:xfrm>
            <a:off x="1513380" y="5536146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误差度量</a:t>
            </a: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5852838D-7FEF-4573-9095-29F7BD70D9F3}"/>
              </a:ext>
            </a:extLst>
          </p:cNvPr>
          <p:cNvCxnSpPr>
            <a:cxnSpLocks/>
            <a:stCxn id="18" idx="1"/>
            <a:endCxn id="18" idx="3"/>
          </p:cNvCxnSpPr>
          <p:nvPr/>
        </p:nvCxnSpPr>
        <p:spPr>
          <a:xfrm>
            <a:off x="1276705" y="1699764"/>
            <a:ext cx="1844104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CB317E73-0DFD-4EFD-9361-D8C6A011B1AD}"/>
              </a:ext>
            </a:extLst>
          </p:cNvPr>
          <p:cNvSpPr txBox="1"/>
          <p:nvPr/>
        </p:nvSpPr>
        <p:spPr>
          <a:xfrm>
            <a:off x="3743263" y="4567479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参数优化</a:t>
            </a:r>
          </a:p>
        </p:txBody>
      </p:sp>
      <p:sp>
        <p:nvSpPr>
          <p:cNvPr id="27" name="箭头: 右 26">
            <a:extLst>
              <a:ext uri="{FF2B5EF4-FFF2-40B4-BE49-F238E27FC236}">
                <a16:creationId xmlns:a16="http://schemas.microsoft.com/office/drawing/2014/main" id="{29DD0AC3-2D39-45DB-8FA2-B5E043C22275}"/>
              </a:ext>
            </a:extLst>
          </p:cNvPr>
          <p:cNvSpPr/>
          <p:nvPr/>
        </p:nvSpPr>
        <p:spPr>
          <a:xfrm rot="5400000">
            <a:off x="1967924" y="2289665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29" name="箭头: 右 28">
            <a:extLst>
              <a:ext uri="{FF2B5EF4-FFF2-40B4-BE49-F238E27FC236}">
                <a16:creationId xmlns:a16="http://schemas.microsoft.com/office/drawing/2014/main" id="{DAFFB3D1-61BD-432E-9A7D-7100FBE2B3C7}"/>
              </a:ext>
            </a:extLst>
          </p:cNvPr>
          <p:cNvSpPr/>
          <p:nvPr/>
        </p:nvSpPr>
        <p:spPr>
          <a:xfrm rot="5400000">
            <a:off x="2002627" y="3191402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0" name="箭头: 右 29">
            <a:extLst>
              <a:ext uri="{FF2B5EF4-FFF2-40B4-BE49-F238E27FC236}">
                <a16:creationId xmlns:a16="http://schemas.microsoft.com/office/drawing/2014/main" id="{E9331DAE-CD25-45BF-AFAD-F6B1F78FF809}"/>
              </a:ext>
            </a:extLst>
          </p:cNvPr>
          <p:cNvSpPr/>
          <p:nvPr/>
        </p:nvSpPr>
        <p:spPr>
          <a:xfrm rot="5400000">
            <a:off x="2002627" y="4091259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1" name="箭头: 右 30">
            <a:extLst>
              <a:ext uri="{FF2B5EF4-FFF2-40B4-BE49-F238E27FC236}">
                <a16:creationId xmlns:a16="http://schemas.microsoft.com/office/drawing/2014/main" id="{4A606CD7-6A5F-4860-BA8C-86866A46A7D3}"/>
              </a:ext>
            </a:extLst>
          </p:cNvPr>
          <p:cNvSpPr/>
          <p:nvPr/>
        </p:nvSpPr>
        <p:spPr>
          <a:xfrm rot="5400000">
            <a:off x="2002626" y="5022379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2" name="箭头: 直角上 31">
            <a:extLst>
              <a:ext uri="{FF2B5EF4-FFF2-40B4-BE49-F238E27FC236}">
                <a16:creationId xmlns:a16="http://schemas.microsoft.com/office/drawing/2014/main" id="{A8B664C1-CDDF-4AAA-9B20-62DC40CFE1B3}"/>
              </a:ext>
            </a:extLst>
          </p:cNvPr>
          <p:cNvSpPr/>
          <p:nvPr/>
        </p:nvSpPr>
        <p:spPr>
          <a:xfrm>
            <a:off x="3120810" y="5018999"/>
            <a:ext cx="1477210" cy="886071"/>
          </a:xfrm>
          <a:prstGeom prst="bentUp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3" name="箭头: 右 32">
            <a:extLst>
              <a:ext uri="{FF2B5EF4-FFF2-40B4-BE49-F238E27FC236}">
                <a16:creationId xmlns:a16="http://schemas.microsoft.com/office/drawing/2014/main" id="{A8A7744D-2686-422C-B6E5-AB72F75C28AB}"/>
              </a:ext>
            </a:extLst>
          </p:cNvPr>
          <p:cNvSpPr/>
          <p:nvPr/>
        </p:nvSpPr>
        <p:spPr>
          <a:xfrm rot="16200000">
            <a:off x="4205365" y="4083467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4" name="箭头: 右 33">
            <a:extLst>
              <a:ext uri="{FF2B5EF4-FFF2-40B4-BE49-F238E27FC236}">
                <a16:creationId xmlns:a16="http://schemas.microsoft.com/office/drawing/2014/main" id="{3E19A420-AD26-40FA-92CA-A2970D6EC89C}"/>
              </a:ext>
            </a:extLst>
          </p:cNvPr>
          <p:cNvSpPr/>
          <p:nvPr/>
        </p:nvSpPr>
        <p:spPr>
          <a:xfrm rot="10800000">
            <a:off x="3172967" y="2869048"/>
            <a:ext cx="504102" cy="322696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1C442D83-A225-48D5-B662-BF9B2D23F818}"/>
              </a:ext>
            </a:extLst>
          </p:cNvPr>
          <p:cNvSpPr txBox="1"/>
          <p:nvPr/>
        </p:nvSpPr>
        <p:spPr>
          <a:xfrm>
            <a:off x="323650" y="3921149"/>
            <a:ext cx="5756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真实结果</a:t>
            </a:r>
          </a:p>
        </p:txBody>
      </p:sp>
      <p:sp>
        <p:nvSpPr>
          <p:cNvPr id="36" name="箭头: 右 35">
            <a:extLst>
              <a:ext uri="{FF2B5EF4-FFF2-40B4-BE49-F238E27FC236}">
                <a16:creationId xmlns:a16="http://schemas.microsoft.com/office/drawing/2014/main" id="{C43BF067-2AC8-4AB5-BAF1-F276EA51C4B9}"/>
              </a:ext>
            </a:extLst>
          </p:cNvPr>
          <p:cNvSpPr/>
          <p:nvPr/>
        </p:nvSpPr>
        <p:spPr>
          <a:xfrm>
            <a:off x="921516" y="4654703"/>
            <a:ext cx="355108" cy="285756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657FE8FF-C5E1-4E4C-B26E-D533955C44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9869" y="1190444"/>
            <a:ext cx="1156409" cy="1189858"/>
          </a:xfrm>
          <a:prstGeom prst="rect">
            <a:avLst/>
          </a:prstGeom>
          <a:ln>
            <a:solidFill>
              <a:srgbClr val="BB853D"/>
            </a:solidFill>
          </a:ln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BB6E1DBE-DE93-42AD-8458-572ECDC428B4}"/>
              </a:ext>
            </a:extLst>
          </p:cNvPr>
          <p:cNvSpPr/>
          <p:nvPr/>
        </p:nvSpPr>
        <p:spPr>
          <a:xfrm>
            <a:off x="3955292" y="1129505"/>
            <a:ext cx="1266962" cy="1319429"/>
          </a:xfrm>
          <a:prstGeom prst="rect">
            <a:avLst/>
          </a:prstGeom>
          <a:ln w="38100">
            <a:solidFill>
              <a:srgbClr val="BB853D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DA4AACAA-DC1C-46DD-9E10-617FF17CF0CA}"/>
                  </a:ext>
                </a:extLst>
              </p:cNvPr>
              <p:cNvSpPr/>
              <p:nvPr/>
            </p:nvSpPr>
            <p:spPr>
              <a:xfrm>
                <a:off x="306800" y="5200424"/>
                <a:ext cx="64216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zh-CN" alt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zh-CN" alt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𝑦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DA4AACAA-DC1C-46DD-9E10-617FF17CF0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800" y="5200424"/>
                <a:ext cx="642163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EFD769D6-38E8-4F31-AF5A-EC8A232E4E50}"/>
                  </a:ext>
                </a:extLst>
              </p:cNvPr>
              <p:cNvSpPr/>
              <p:nvPr/>
            </p:nvSpPr>
            <p:spPr>
              <a:xfrm>
                <a:off x="2659196" y="3602821"/>
                <a:ext cx="64216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zh-CN" alt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kumimoji="0" lang="zh-CN" alt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accPr>
                            <m:e>
                              <m:r>
                                <a:rPr kumimoji="0" lang="en-US" altLang="zh-CN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EFD769D6-38E8-4F31-AF5A-EC8A232E4E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9196" y="3602821"/>
                <a:ext cx="642163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26DAC14B-36FA-48B9-B331-1B28364775A0}"/>
                  </a:ext>
                </a:extLst>
              </p:cNvPr>
              <p:cNvSpPr/>
              <p:nvPr/>
            </p:nvSpPr>
            <p:spPr>
              <a:xfrm>
                <a:off x="4275539" y="3492565"/>
                <a:ext cx="103220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kumimoji="0" lang="zh-CN" alt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zh-CN" altLang="en-US" sz="28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ℋ</m:t>
                          </m:r>
                          <m:r>
                            <a:rPr kumimoji="0" lang="zh-CN" altLang="en-US" sz="28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(∙</m:t>
                          </m:r>
                        </m:e>
                      </m:d>
                    </m:oMath>
                  </m:oMathPara>
                </a14:m>
                <a:endPara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26DAC14B-36FA-48B9-B331-1B28364775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5539" y="3492565"/>
                <a:ext cx="1032206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文本框 41">
            <a:extLst>
              <a:ext uri="{FF2B5EF4-FFF2-40B4-BE49-F238E27FC236}">
                <a16:creationId xmlns:a16="http://schemas.microsoft.com/office/drawing/2014/main" id="{F75EB50C-07CB-44E1-85F3-04CDF8E63C40}"/>
              </a:ext>
            </a:extLst>
          </p:cNvPr>
          <p:cNvSpPr txBox="1"/>
          <p:nvPr/>
        </p:nvSpPr>
        <p:spPr>
          <a:xfrm>
            <a:off x="3716118" y="2821449"/>
            <a:ext cx="14401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分类器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模型参数空间</a:t>
            </a:r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EDFF2127-75C8-445A-8015-36D36AAA8636}"/>
              </a:ext>
            </a:extLst>
          </p:cNvPr>
          <p:cNvCxnSpPr/>
          <p:nvPr/>
        </p:nvCxnSpPr>
        <p:spPr>
          <a:xfrm>
            <a:off x="1075244" y="2535703"/>
            <a:ext cx="2376264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0C11ED13-6085-4D52-A5F9-B7328B7D0031}"/>
              </a:ext>
            </a:extLst>
          </p:cNvPr>
          <p:cNvCxnSpPr>
            <a:cxnSpLocks/>
          </p:cNvCxnSpPr>
          <p:nvPr/>
        </p:nvCxnSpPr>
        <p:spPr>
          <a:xfrm>
            <a:off x="1075244" y="2555919"/>
            <a:ext cx="0" cy="3580184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7992E165-8743-44DB-A2C0-146EFD6FFD83}"/>
              </a:ext>
            </a:extLst>
          </p:cNvPr>
          <p:cNvCxnSpPr>
            <a:cxnSpLocks/>
          </p:cNvCxnSpPr>
          <p:nvPr/>
        </p:nvCxnSpPr>
        <p:spPr>
          <a:xfrm>
            <a:off x="5395724" y="4342842"/>
            <a:ext cx="0" cy="1872208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DF7BFCE0-289A-4199-BCFE-938A56E16019}"/>
              </a:ext>
            </a:extLst>
          </p:cNvPr>
          <p:cNvCxnSpPr>
            <a:cxnSpLocks/>
          </p:cNvCxnSpPr>
          <p:nvPr/>
        </p:nvCxnSpPr>
        <p:spPr>
          <a:xfrm>
            <a:off x="3379500" y="2546549"/>
            <a:ext cx="0" cy="1872208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ABBCC327-BEA9-436E-956D-7783357E7E87}"/>
              </a:ext>
            </a:extLst>
          </p:cNvPr>
          <p:cNvCxnSpPr>
            <a:cxnSpLocks/>
          </p:cNvCxnSpPr>
          <p:nvPr/>
        </p:nvCxnSpPr>
        <p:spPr>
          <a:xfrm flipH="1" flipV="1">
            <a:off x="3389398" y="4309747"/>
            <a:ext cx="2006326" cy="13113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DE8B2FA6-8A56-4A6F-B686-49594763AA8F}"/>
              </a:ext>
            </a:extLst>
          </p:cNvPr>
          <p:cNvCxnSpPr>
            <a:cxnSpLocks/>
          </p:cNvCxnSpPr>
          <p:nvPr/>
        </p:nvCxnSpPr>
        <p:spPr>
          <a:xfrm flipH="1">
            <a:off x="1075245" y="6136103"/>
            <a:ext cx="4320479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AE6DFA3C-C25E-4FAD-804D-8FD7C04BC6DA}"/>
                  </a:ext>
                </a:extLst>
              </p:cNvPr>
              <p:cNvSpPr/>
              <p:nvPr/>
            </p:nvSpPr>
            <p:spPr>
              <a:xfrm>
                <a:off x="3247883" y="4211811"/>
                <a:ext cx="61869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zh-CN" altLang="en-US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𝓐</m:t>
                      </m:r>
                    </m:oMath>
                  </m:oMathPara>
                </a14:m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AE6DFA3C-C25E-4FAD-804D-8FD7C04BC6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7883" y="4211811"/>
                <a:ext cx="618696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CFBFFFF3-BA8A-480F-AB31-AD41A2F82B5C}"/>
                  </a:ext>
                </a:extLst>
              </p:cNvPr>
              <p:cNvSpPr/>
              <p:nvPr/>
            </p:nvSpPr>
            <p:spPr>
              <a:xfrm>
                <a:off x="351646" y="5719535"/>
                <a:ext cx="49173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CDA56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𝒇</m:t>
                      </m:r>
                    </m:oMath>
                  </m:oMathPara>
                </a14:m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DA56F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CFBFFFF3-BA8A-480F-AB31-AD41A2F82B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646" y="5719535"/>
                <a:ext cx="491738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8686257E-0492-4749-902B-F7E6B09AD259}"/>
                  </a:ext>
                </a:extLst>
              </p:cNvPr>
              <p:cNvSpPr/>
              <p:nvPr/>
            </p:nvSpPr>
            <p:spPr>
              <a:xfrm>
                <a:off x="2481085" y="3084428"/>
                <a:ext cx="527709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EFA28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𝒈</m:t>
                      </m:r>
                    </m:oMath>
                  </m:oMathPara>
                </a14:m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EFA28F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8686257E-0492-4749-902B-F7E6B09AD2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1085" y="3084428"/>
                <a:ext cx="527709" cy="5232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: 圆角 4">
            <a:extLst>
              <a:ext uri="{FF2B5EF4-FFF2-40B4-BE49-F238E27FC236}">
                <a16:creationId xmlns:a16="http://schemas.microsoft.com/office/drawing/2014/main" id="{3D9440BC-66C5-4238-9514-807FE6D0581C}"/>
              </a:ext>
            </a:extLst>
          </p:cNvPr>
          <p:cNvSpPr/>
          <p:nvPr/>
        </p:nvSpPr>
        <p:spPr>
          <a:xfrm>
            <a:off x="5495653" y="1136745"/>
            <a:ext cx="3404378" cy="5111293"/>
          </a:xfrm>
          <a:prstGeom prst="roundRect">
            <a:avLst/>
          </a:prstGeom>
          <a:ln w="38100">
            <a:solidFill>
              <a:srgbClr val="FF0000"/>
            </a:solidFill>
            <a:prstDash val="dash"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82B8F1D4-F631-4985-876B-18C7F66C28C4}"/>
              </a:ext>
            </a:extLst>
          </p:cNvPr>
          <p:cNvCxnSpPr>
            <a:cxnSpLocks/>
          </p:cNvCxnSpPr>
          <p:nvPr/>
        </p:nvCxnSpPr>
        <p:spPr>
          <a:xfrm>
            <a:off x="8988013" y="1018062"/>
            <a:ext cx="0" cy="5283539"/>
          </a:xfrm>
          <a:prstGeom prst="line">
            <a:avLst/>
          </a:prstGeom>
          <a:ln w="381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20">
            <a:extLst>
              <a:ext uri="{FF2B5EF4-FFF2-40B4-BE49-F238E27FC236}">
                <a16:creationId xmlns:a16="http://schemas.microsoft.com/office/drawing/2014/main" id="{7204F387-9F91-4230-AB47-AAA0809428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64213" y="927664"/>
            <a:ext cx="17499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算法思路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7724A916-D716-4D40-9E5D-9665F8B2FF9A}"/>
                  </a:ext>
                </a:extLst>
              </p:cNvPr>
              <p:cNvSpPr/>
              <p:nvPr/>
            </p:nvSpPr>
            <p:spPr>
              <a:xfrm>
                <a:off x="9114334" y="4487829"/>
                <a:ext cx="2665606" cy="19389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设置初始分类面</a:t>
                </a:r>
                <a:r>
                  <a:rPr kumimoji="0" lang="en-US" altLang="zh-C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(</a:t>
                </a:r>
                <a:r>
                  <a:rPr kumimoji="0" lang="zh-CN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权重</a:t>
                </a:r>
                <a:r>
                  <a:rPr kumimoji="0" lang="en-US" altLang="zh-C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)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CN" sz="24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20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CN" sz="24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20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𝒘</m:t>
                        </m:r>
                      </m:e>
                      <m:sub>
                        <m:r>
                          <a:rPr kumimoji="0" lang="en-US" altLang="zh-CN" sz="24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20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0</m:t>
                        </m:r>
                      </m:sub>
                    </m:sSub>
                  </m:oMath>
                </a14:m>
                <a:endPara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endPara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如果有样本分错，就修正权重</a:t>
                </a:r>
                <a:endPara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7724A916-D716-4D40-9E5D-9665F8B2FF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14334" y="4487829"/>
                <a:ext cx="2665606" cy="1938992"/>
              </a:xfrm>
              <a:prstGeom prst="rect">
                <a:avLst/>
              </a:prstGeom>
              <a:blipFill>
                <a:blip r:embed="rId10"/>
                <a:stretch>
                  <a:fillRect l="-2975" t="-2516" r="-14874" b="-62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0" name="图片 11">
            <a:extLst>
              <a:ext uri="{FF2B5EF4-FFF2-40B4-BE49-F238E27FC236}">
                <a16:creationId xmlns:a16="http://schemas.microsoft.com/office/drawing/2014/main" id="{FA1DBF6D-9F79-4788-80C4-7D0B37206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4213" y="1494982"/>
            <a:ext cx="2820987" cy="302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38AB2C8A-9AF9-49BF-B5DB-88B23E001F16}"/>
              </a:ext>
            </a:extLst>
          </p:cNvPr>
          <p:cNvSpPr/>
          <p:nvPr/>
        </p:nvSpPr>
        <p:spPr>
          <a:xfrm>
            <a:off x="1218876" y="3588821"/>
            <a:ext cx="2009157" cy="583939"/>
          </a:xfrm>
          <a:prstGeom prst="roundRect">
            <a:avLst/>
          </a:prstGeom>
          <a:noFill/>
          <a:ln w="38100">
            <a:solidFill>
              <a:srgbClr val="0000FF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5BEED2C7-31EC-4B4A-8C8E-4786E3B9885C}"/>
              </a:ext>
            </a:extLst>
          </p:cNvPr>
          <p:cNvSpPr/>
          <p:nvPr/>
        </p:nvSpPr>
        <p:spPr>
          <a:xfrm>
            <a:off x="5573658" y="1780072"/>
            <a:ext cx="3264276" cy="583939"/>
          </a:xfrm>
          <a:prstGeom prst="roundRect">
            <a:avLst/>
          </a:prstGeom>
          <a:noFill/>
          <a:ln w="38100">
            <a:solidFill>
              <a:srgbClr val="0000FF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0A9E1ADB-98BC-4AB1-B7F8-DD3E71FE6F9B}"/>
                  </a:ext>
                </a:extLst>
              </p:cNvPr>
              <p:cNvSpPr/>
              <p:nvPr/>
            </p:nvSpPr>
            <p:spPr>
              <a:xfrm>
                <a:off x="5469870" y="1744008"/>
                <a:ext cx="3688830" cy="5777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zh-CN" alt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kumimoji="0" lang="zh-CN" alt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accPr>
                            <m:e>
                              <m:r>
                                <a:rPr kumimoji="0" lang="en-US" altLang="zh-CN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)</m:t>
                          </m:r>
                        </m:sub>
                      </m:sSub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r>
                        <m:rPr>
                          <m:sty m:val="p"/>
                        </m:rPr>
                        <a:rPr kumimoji="0" lang="en-US" altLang="zh-CN" sz="2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sign</m:t>
                      </m:r>
                      <m:r>
                        <a:rPr kumimoji="0" lang="en-US" altLang="zh-CN" sz="2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(</m:t>
                      </m:r>
                      <m:sSubSup>
                        <m:sSubSup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SupPr>
                        <m:e>
                          <m:r>
                            <a:rPr kumimoji="0" lang="en-US" altLang="zh-CN" sz="2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𝒘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</m:sub>
                        <m:sup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8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𝐱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)</m:t>
                          </m:r>
                        </m:sub>
                      </m:sSub>
                      <m:r>
                        <a:rPr kumimoji="0" lang="en-US" altLang="zh-CN" sz="2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)</m:t>
                      </m:r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0A9E1ADB-98BC-4AB1-B7F8-DD3E71FE6F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9870" y="1744008"/>
                <a:ext cx="3688830" cy="57772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050B6EBE-6EF9-401E-B54D-98CB798D67B8}"/>
              </a:ext>
            </a:extLst>
          </p:cNvPr>
          <p:cNvSpPr/>
          <p:nvPr/>
        </p:nvSpPr>
        <p:spPr>
          <a:xfrm>
            <a:off x="1211580" y="4487829"/>
            <a:ext cx="2009157" cy="583939"/>
          </a:xfrm>
          <a:prstGeom prst="roundRect">
            <a:avLst/>
          </a:prstGeom>
          <a:noFill/>
          <a:ln w="38100">
            <a:solidFill>
              <a:srgbClr val="FF00FF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4AFECC41-C746-4E36-B653-EE9B3FF6CBB7}"/>
              </a:ext>
            </a:extLst>
          </p:cNvPr>
          <p:cNvSpPr/>
          <p:nvPr/>
        </p:nvSpPr>
        <p:spPr>
          <a:xfrm>
            <a:off x="5581610" y="3075893"/>
            <a:ext cx="3264276" cy="583939"/>
          </a:xfrm>
          <a:prstGeom prst="roundRect">
            <a:avLst/>
          </a:prstGeom>
          <a:noFill/>
          <a:ln w="38100">
            <a:solidFill>
              <a:srgbClr val="FF00FF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52D2EBE6-CB99-4905-BB39-AD73F713E8BF}"/>
                  </a:ext>
                </a:extLst>
              </p:cNvPr>
              <p:cNvSpPr/>
              <p:nvPr/>
            </p:nvSpPr>
            <p:spPr>
              <a:xfrm>
                <a:off x="5705553" y="3075893"/>
                <a:ext cx="3056072" cy="59554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𝐿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𝑖𝑛</m:t>
                          </m:r>
                        </m:sub>
                      </m:sSub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d>
                        <m:dPr>
                          <m:begChr m:val="⟦"/>
                          <m:endChr m:val="⟧"/>
                          <m:ctrlPr>
                            <a:rPr kumimoji="0" lang="en-US" altLang="zh-CN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zh-CN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𝑦</m:t>
                              </m:r>
                            </m:e>
                            <m:sub>
                              <m:r>
                                <a:rPr kumimoji="0" lang="en-US" altLang="zh-CN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𝑛</m:t>
                              </m:r>
                            </m:sub>
                          </m:sSub>
                          <m:r>
                            <a:rPr kumimoji="0" lang="en-US" altLang="zh-CN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≠</m:t>
                          </m:r>
                          <m:sSub>
                            <m:sSubPr>
                              <m:ctrlPr>
                                <a:rPr kumimoji="0" lang="en-US" altLang="zh-CN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kumimoji="0" lang="en-US" altLang="zh-CN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</m:ctrlPr>
                                </m:accPr>
                                <m:e>
                                  <m:r>
                                    <a:rPr kumimoji="0" lang="en-US" altLang="zh-CN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kumimoji="0" lang="en-US" altLang="zh-CN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𝑛</m:t>
                              </m:r>
                              <m:r>
                                <a:rPr kumimoji="0" lang="en-US" altLang="zh-CN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(</m:t>
                              </m:r>
                              <m:r>
                                <a:rPr kumimoji="0" lang="en-US" altLang="zh-CN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𝑡</m:t>
                              </m:r>
                              <m:r>
                                <a:rPr kumimoji="0" lang="en-US" altLang="zh-CN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)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52D2EBE6-CB99-4905-BB39-AD73F713E8B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5553" y="3075893"/>
                <a:ext cx="3056072" cy="595548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矩形: 圆角 5">
            <a:extLst>
              <a:ext uri="{FF2B5EF4-FFF2-40B4-BE49-F238E27FC236}">
                <a16:creationId xmlns:a16="http://schemas.microsoft.com/office/drawing/2014/main" id="{8EA299F0-5A09-42F3-A321-CFD3AC3B4311}"/>
              </a:ext>
            </a:extLst>
          </p:cNvPr>
          <p:cNvSpPr/>
          <p:nvPr/>
        </p:nvSpPr>
        <p:spPr>
          <a:xfrm>
            <a:off x="3642115" y="4487829"/>
            <a:ext cx="1642456" cy="633168"/>
          </a:xfrm>
          <a:prstGeom prst="roundRect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txBody>
          <a:bodyPr wrap="none" rtlCol="0" anchor="ctr">
            <a:spAutoFit/>
          </a:bodyPr>
          <a:lstStyle/>
          <a:p>
            <a:pPr algn="ctr"/>
            <a:endParaRPr lang="zh-CN" altLang="en-US" sz="2400" kern="100" dirty="0">
              <a:ea typeface="宋体"/>
              <a:cs typeface="Times New Roman"/>
            </a:endParaRPr>
          </a:p>
        </p:txBody>
      </p:sp>
      <p:sp>
        <p:nvSpPr>
          <p:cNvPr id="61" name="矩形: 圆角 60">
            <a:extLst>
              <a:ext uri="{FF2B5EF4-FFF2-40B4-BE49-F238E27FC236}">
                <a16:creationId xmlns:a16="http://schemas.microsoft.com/office/drawing/2014/main" id="{E92079D4-59F6-4DD2-8A63-374C0F6EC5DF}"/>
              </a:ext>
            </a:extLst>
          </p:cNvPr>
          <p:cNvSpPr/>
          <p:nvPr/>
        </p:nvSpPr>
        <p:spPr>
          <a:xfrm>
            <a:off x="5608994" y="4304861"/>
            <a:ext cx="3204000" cy="1080000"/>
          </a:xfrm>
          <a:prstGeom prst="roundRect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zh-CN" altLang="en-US" sz="2400" kern="100" dirty="0"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矩形 61">
                <a:extLst>
                  <a:ext uri="{FF2B5EF4-FFF2-40B4-BE49-F238E27FC236}">
                    <a16:creationId xmlns:a16="http://schemas.microsoft.com/office/drawing/2014/main" id="{64AEA618-4D3E-4ABB-84D0-A530BA41406C}"/>
                  </a:ext>
                </a:extLst>
              </p:cNvPr>
              <p:cNvSpPr/>
              <p:nvPr/>
            </p:nvSpPr>
            <p:spPr>
              <a:xfrm>
                <a:off x="5955549" y="4299791"/>
                <a:ext cx="2709002" cy="9856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𝒘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+1</m:t>
                          </m:r>
                        </m:sub>
                      </m:sSub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sSub>
                        <m:sSub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𝒘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</m:sub>
                      </m:sSub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+</m:t>
                      </m:r>
                      <m:sSub>
                        <m:sSub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𝑦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</m:sub>
                      </m:sSub>
                      <m:sSub>
                        <m:sSub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8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𝐱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)</m:t>
                          </m:r>
                        </m:sub>
                      </m:sSub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62" name="矩形 61">
                <a:extLst>
                  <a:ext uri="{FF2B5EF4-FFF2-40B4-BE49-F238E27FC236}">
                    <a16:creationId xmlns:a16="http://schemas.microsoft.com/office/drawing/2014/main" id="{64AEA618-4D3E-4ABB-84D0-A530BA41406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5549" y="4299791"/>
                <a:ext cx="2709002" cy="985654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3" name="TextBox 20">
            <a:extLst>
              <a:ext uri="{FF2B5EF4-FFF2-40B4-BE49-F238E27FC236}">
                <a16:creationId xmlns:a16="http://schemas.microsoft.com/office/drawing/2014/main" id="{A4E411A8-C7E9-4446-9AB1-84BF28FD02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12" y="759253"/>
            <a:ext cx="282672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训练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(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Training)</a:t>
            </a:r>
          </a:p>
        </p:txBody>
      </p:sp>
    </p:spTree>
    <p:extLst>
      <p:ext uri="{BB962C8B-B14F-4D97-AF65-F5344CB8AC3E}">
        <p14:creationId xmlns:p14="http://schemas.microsoft.com/office/powerpoint/2010/main" val="35691317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>
            <a:extLst>
              <a:ext uri="{FF2B5EF4-FFF2-40B4-BE49-F238E27FC236}">
                <a16:creationId xmlns:a16="http://schemas.microsoft.com/office/drawing/2014/main" id="{4ED9717E-DB23-4714-A29E-3D4AF3CE5C7A}"/>
              </a:ext>
            </a:extLst>
          </p:cNvPr>
          <p:cNvSpPr/>
          <p:nvPr/>
        </p:nvSpPr>
        <p:spPr>
          <a:xfrm>
            <a:off x="76204" y="1018062"/>
            <a:ext cx="8835609" cy="3758430"/>
          </a:xfrm>
          <a:prstGeom prst="roundRect">
            <a:avLst/>
          </a:prstGeom>
          <a:solidFill>
            <a:srgbClr val="D8D8FF">
              <a:alpha val="74000"/>
            </a:srgbClr>
          </a:solidFill>
        </p:spPr>
        <p:txBody>
          <a:bodyPr wrap="square" rtlCol="0" anchor="ctr">
            <a:spAutoFit/>
          </a:bodyPr>
          <a:lstStyle/>
          <a:p>
            <a:pPr algn="ctr"/>
            <a:endParaRPr lang="zh-CN" altLang="en-US" sz="2400" kern="100" dirty="0">
              <a:ea typeface="宋体"/>
              <a:cs typeface="Times New Roman"/>
            </a:endParaRPr>
          </a:p>
        </p:txBody>
      </p:sp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2.2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感知器算法（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PLA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82B8F1D4-F631-4985-876B-18C7F66C28C4}"/>
              </a:ext>
            </a:extLst>
          </p:cNvPr>
          <p:cNvCxnSpPr>
            <a:cxnSpLocks/>
          </p:cNvCxnSpPr>
          <p:nvPr/>
        </p:nvCxnSpPr>
        <p:spPr>
          <a:xfrm>
            <a:off x="8988013" y="1018062"/>
            <a:ext cx="0" cy="5283539"/>
          </a:xfrm>
          <a:prstGeom prst="line">
            <a:avLst/>
          </a:prstGeom>
          <a:ln w="381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20">
            <a:extLst>
              <a:ext uri="{FF2B5EF4-FFF2-40B4-BE49-F238E27FC236}">
                <a16:creationId xmlns:a16="http://schemas.microsoft.com/office/drawing/2014/main" id="{7204F387-9F91-4230-AB47-AAA0809428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64213" y="927664"/>
            <a:ext cx="17499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算法思路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7724A916-D716-4D40-9E5D-9665F8B2FF9A}"/>
                  </a:ext>
                </a:extLst>
              </p:cNvPr>
              <p:cNvSpPr/>
              <p:nvPr/>
            </p:nvSpPr>
            <p:spPr>
              <a:xfrm>
                <a:off x="9114334" y="4487829"/>
                <a:ext cx="2665606" cy="19389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设置初始分类面</a:t>
                </a:r>
                <a:r>
                  <a:rPr kumimoji="0" lang="en-US" altLang="zh-C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(</a:t>
                </a:r>
                <a:r>
                  <a:rPr kumimoji="0" lang="zh-CN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权重</a:t>
                </a:r>
                <a:r>
                  <a:rPr kumimoji="0" lang="en-US" altLang="zh-C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)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CN" sz="24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20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CN" sz="24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20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𝒘</m:t>
                        </m:r>
                      </m:e>
                      <m:sub>
                        <m:r>
                          <a:rPr kumimoji="0" lang="en-US" altLang="zh-CN" sz="24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20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0</m:t>
                        </m:r>
                      </m:sub>
                    </m:sSub>
                  </m:oMath>
                </a14:m>
                <a:endPara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endPara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如果有样本分错，就修正权重</a:t>
                </a:r>
                <a:endPara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7724A916-D716-4D40-9E5D-9665F8B2FF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14334" y="4487829"/>
                <a:ext cx="2665606" cy="1938992"/>
              </a:xfrm>
              <a:prstGeom prst="rect">
                <a:avLst/>
              </a:prstGeom>
              <a:blipFill>
                <a:blip r:embed="rId4"/>
                <a:stretch>
                  <a:fillRect l="-2975" t="-2516" r="-14874" b="-62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0" name="图片 11">
            <a:extLst>
              <a:ext uri="{FF2B5EF4-FFF2-40B4-BE49-F238E27FC236}">
                <a16:creationId xmlns:a16="http://schemas.microsoft.com/office/drawing/2014/main" id="{FA1DBF6D-9F79-4788-80C4-7D0B37206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4213" y="1494982"/>
            <a:ext cx="2820987" cy="302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" name="图片 63">
            <a:extLst>
              <a:ext uri="{FF2B5EF4-FFF2-40B4-BE49-F238E27FC236}">
                <a16:creationId xmlns:a16="http://schemas.microsoft.com/office/drawing/2014/main" id="{0346C91B-5081-4888-B55F-26D3060E4C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5196" y="4817222"/>
            <a:ext cx="3319460" cy="1578588"/>
          </a:xfrm>
          <a:prstGeom prst="rect">
            <a:avLst/>
          </a:prstGeom>
        </p:spPr>
      </p:pic>
      <p:pic>
        <p:nvPicPr>
          <p:cNvPr id="65" name="图片 64">
            <a:extLst>
              <a:ext uri="{FF2B5EF4-FFF2-40B4-BE49-F238E27FC236}">
                <a16:creationId xmlns:a16="http://schemas.microsoft.com/office/drawing/2014/main" id="{8BEE60D7-746D-4091-B2AB-7C19B8C77C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9348" y="4904420"/>
            <a:ext cx="3044921" cy="14913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F6E07890-7A83-4F13-8943-ABE0407E5509}"/>
                  </a:ext>
                </a:extLst>
              </p:cNvPr>
              <p:cNvSpPr/>
              <p:nvPr/>
            </p:nvSpPr>
            <p:spPr>
              <a:xfrm>
                <a:off x="130829" y="1121302"/>
                <a:ext cx="5782288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lvl="0" indent="-342900" fontAlgn="base">
                  <a:spcBef>
                    <a:spcPct val="0"/>
                  </a:spcBef>
                  <a:spcAft>
                    <a:spcPct val="0"/>
                  </a:spcAft>
                  <a:buFont typeface="Wingdings" panose="05000000000000000000" pitchFamily="2" charset="2"/>
                  <a:buChar char="l"/>
                </a:pPr>
                <a:r>
                  <a:rPr lang="zh-CN" altLang="en-US" sz="2400" dirty="0">
                    <a:solidFill>
                      <a:schemeClr val="tx1"/>
                    </a:solidFill>
                    <a:latin typeface="Arial" charset="0"/>
                  </a:rPr>
                  <a:t>对样本的特征向量</a:t>
                </a:r>
                <a14:m>
                  <m:oMath xmlns:m="http://schemas.openxmlformats.org/officeDocument/2006/math">
                    <m:r>
                      <a:rPr lang="en-US" altLang="zh-CN" sz="2400" b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𝐱</m:t>
                    </m:r>
                  </m:oMath>
                </a14:m>
                <a:r>
                  <a:rPr lang="zh-CN" altLang="en-US" sz="2400" dirty="0">
                    <a:solidFill>
                      <a:schemeClr val="tx1"/>
                    </a:solidFill>
                    <a:latin typeface="Arial" charset="0"/>
                  </a:rPr>
                  <a:t>和权向量</a:t>
                </a:r>
                <a14:m>
                  <m:oMath xmlns:m="http://schemas.openxmlformats.org/officeDocument/2006/math">
                    <m:r>
                      <a:rPr lang="en-US" altLang="zh-CN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𝒘</m:t>
                    </m:r>
                    <m:r>
                      <a:rPr lang="en-US" altLang="zh-CN" sz="2400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2400" dirty="0">
                    <a:solidFill>
                      <a:schemeClr val="tx1"/>
                    </a:solidFill>
                    <a:latin typeface="Arial" charset="0"/>
                  </a:rPr>
                  <a:t>增广化</a:t>
                </a:r>
              </a:p>
            </p:txBody>
          </p:sp>
        </mc:Choice>
        <mc:Fallback xmlns=""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F6E07890-7A83-4F13-8943-ABE0407E55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829" y="1121302"/>
                <a:ext cx="5782288" cy="461665"/>
              </a:xfrm>
              <a:prstGeom prst="rect">
                <a:avLst/>
              </a:prstGeom>
              <a:blipFill>
                <a:blip r:embed="rId8"/>
                <a:stretch>
                  <a:fillRect l="-1370" t="-10526" b="-289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C324FCBB-F23C-4075-8DCC-E9E68B39F292}"/>
                  </a:ext>
                </a:extLst>
              </p:cNvPr>
              <p:cNvSpPr/>
              <p:nvPr/>
            </p:nvSpPr>
            <p:spPr>
              <a:xfrm>
                <a:off x="130829" y="1673832"/>
                <a:ext cx="5782288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lvl="0" indent="-342900" fontAlgn="base">
                  <a:spcBef>
                    <a:spcPct val="0"/>
                  </a:spcBef>
                  <a:spcAft>
                    <a:spcPct val="0"/>
                  </a:spcAft>
                  <a:buFont typeface="Wingdings" panose="05000000000000000000" pitchFamily="2" charset="2"/>
                  <a:buChar char="l"/>
                </a:pPr>
                <a:r>
                  <a:rPr lang="zh-CN" altLang="en-US" sz="2400" dirty="0">
                    <a:solidFill>
                      <a:schemeClr val="tx1"/>
                    </a:solidFill>
                    <a:latin typeface="Arial" charset="0"/>
                  </a:rPr>
                  <a:t>初始化权向量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CN" sz="2400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sz="2400" dirty="0">
                    <a:solidFill>
                      <a:schemeClr val="tx1"/>
                    </a:solidFill>
                    <a:latin typeface="Arial" charset="0"/>
                  </a:rPr>
                  <a:t>(</a:t>
                </a:r>
                <a:r>
                  <a:rPr lang="zh-CN" altLang="en-US" sz="2400" dirty="0">
                    <a:solidFill>
                      <a:schemeClr val="tx1"/>
                    </a:solidFill>
                    <a:latin typeface="Arial" charset="0"/>
                  </a:rPr>
                  <a:t>例如：</a:t>
                </a:r>
                <a:r>
                  <a:rPr lang="en-US" altLang="zh-CN" sz="2400" b="1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CN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𝟎</m:t>
                    </m:r>
                  </m:oMath>
                </a14:m>
                <a:r>
                  <a:rPr lang="en-US" altLang="zh-CN" sz="2400" dirty="0">
                    <a:solidFill>
                      <a:schemeClr val="tx1"/>
                    </a:solidFill>
                    <a:latin typeface="Arial" charset="0"/>
                  </a:rPr>
                  <a:t>)</a:t>
                </a:r>
                <a:endParaRPr lang="zh-CN" altLang="en-US" sz="2400" dirty="0">
                  <a:solidFill>
                    <a:schemeClr val="tx1"/>
                  </a:solidFill>
                  <a:latin typeface="Arial" charset="0"/>
                </a:endParaRPr>
              </a:p>
            </p:txBody>
          </p:sp>
        </mc:Choice>
        <mc:Fallback xmlns=""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C324FCBB-F23C-4075-8DCC-E9E68B39F29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829" y="1673832"/>
                <a:ext cx="5782288" cy="461665"/>
              </a:xfrm>
              <a:prstGeom prst="rect">
                <a:avLst/>
              </a:prstGeom>
              <a:blipFill>
                <a:blip r:embed="rId9"/>
                <a:stretch>
                  <a:fillRect l="-1370" t="-10667" b="-30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D611E6B9-B402-4411-A289-105776434E57}"/>
                  </a:ext>
                </a:extLst>
              </p:cNvPr>
              <p:cNvSpPr/>
              <p:nvPr/>
            </p:nvSpPr>
            <p:spPr>
              <a:xfrm>
                <a:off x="130829" y="2205035"/>
                <a:ext cx="5782288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lvl="0" indent="-342900" fontAlgn="base">
                  <a:spcBef>
                    <a:spcPct val="0"/>
                  </a:spcBef>
                  <a:spcAft>
                    <a:spcPct val="0"/>
                  </a:spcAft>
                  <a:buFont typeface="Wingdings" panose="05000000000000000000" pitchFamily="2" charset="2"/>
                  <a:buChar char="l"/>
                </a:pPr>
                <a14:m>
                  <m:oMath xmlns:m="http://schemas.openxmlformats.org/officeDocument/2006/math">
                    <m:r>
                      <a:rPr lang="en-US" altLang="zh-CN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𝒇𝒐𝒓</m:t>
                    </m:r>
                    <m:r>
                      <a:rPr lang="en-US" altLang="zh-CN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=0,1,2,…  (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sz="24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2400" dirty="0">
                    <a:solidFill>
                      <a:schemeClr val="tx1"/>
                    </a:solidFill>
                    <a:latin typeface="Arial" charset="0"/>
                  </a:rPr>
                  <a:t>代表迭代次数）</a:t>
                </a:r>
              </a:p>
            </p:txBody>
          </p:sp>
        </mc:Choice>
        <mc:Fallback xmlns=""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D611E6B9-B402-4411-A289-105776434E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829" y="2205035"/>
                <a:ext cx="5782288" cy="461665"/>
              </a:xfrm>
              <a:prstGeom prst="rect">
                <a:avLst/>
              </a:prstGeom>
              <a:blipFill>
                <a:blip r:embed="rId10"/>
                <a:stretch>
                  <a:fillRect l="-1370" t="-10667" b="-30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2B44C86E-D825-4BDE-8A35-0AEAFEB7B2F0}"/>
                  </a:ext>
                </a:extLst>
              </p:cNvPr>
              <p:cNvSpPr/>
              <p:nvPr/>
            </p:nvSpPr>
            <p:spPr>
              <a:xfrm>
                <a:off x="397261" y="2746442"/>
                <a:ext cx="8717073" cy="49725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400" dirty="0">
                    <a:solidFill>
                      <a:schemeClr val="tx1"/>
                    </a:solidFill>
                    <a:latin typeface="仿宋" panose="02010609060101010101" pitchFamily="49" charset="-122"/>
                    <a:ea typeface="仿宋" panose="02010609060101010101" pitchFamily="49" charset="-122"/>
                  </a:rPr>
                  <a:t>① </a:t>
                </a:r>
                <a:r>
                  <a:rPr lang="zh-CN" altLang="en-US" sz="2400" dirty="0">
                    <a:solidFill>
                      <a:schemeClr val="tx1"/>
                    </a:solidFill>
                  </a:rPr>
                  <a:t>进行到第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sz="2400" b="0" i="1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2400" dirty="0">
                    <a:solidFill>
                      <a:schemeClr val="tx1"/>
                    </a:solidFill>
                    <a:latin typeface="Arial" charset="0"/>
                  </a:rPr>
                  <a:t>次迭代时权向量为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en-US" sz="2400" dirty="0">
                    <a:solidFill>
                      <a:schemeClr val="tx1"/>
                    </a:solidFill>
                    <a:latin typeface="Arial" charset="0"/>
                  </a:rPr>
                  <a:t>，它对</a:t>
                </a:r>
                <a:r>
                  <a:rPr lang="zh-CN" altLang="en-US" sz="2400" dirty="0">
                    <a:solidFill>
                      <a:srgbClr val="0000FF"/>
                    </a:solidFill>
                    <a:latin typeface="Arial" charset="0"/>
                  </a:rPr>
                  <a:t>样本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1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400" b="1" i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400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400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  <m:r>
                      <a:rPr lang="en-US" altLang="zh-CN" sz="2400" b="1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2400" b="1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2400" b="1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  <m:r>
                          <a:rPr lang="en-US" altLang="zh-CN" sz="2400" b="1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400" b="1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en-US" altLang="zh-CN" sz="2400" b="1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  <m:r>
                      <a:rPr lang="en-US" altLang="zh-CN" sz="2400" b="1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400" dirty="0">
                    <a:solidFill>
                      <a:srgbClr val="0000FF"/>
                    </a:solidFill>
                    <a:latin typeface="Arial" charset="0"/>
                  </a:rPr>
                  <a:t>错分</a:t>
                </a:r>
                <a:endParaRPr lang="zh-CN" altLang="en-US" sz="2400" dirty="0">
                  <a:solidFill>
                    <a:schemeClr val="tx1"/>
                  </a:solidFill>
                  <a:latin typeface="Arial" charset="0"/>
                </a:endParaRPr>
              </a:p>
            </p:txBody>
          </p:sp>
        </mc:Choice>
        <mc:Fallback xmlns=""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2B44C86E-D825-4BDE-8A35-0AEAFEB7B2F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261" y="2746442"/>
                <a:ext cx="8717073" cy="497252"/>
              </a:xfrm>
              <a:prstGeom prst="rect">
                <a:avLst/>
              </a:prstGeom>
              <a:blipFill>
                <a:blip r:embed="rId11"/>
                <a:stretch>
                  <a:fillRect l="-1049" t="-13580" b="-2222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6BA4FA08-A823-44B8-BD8F-32FEA7BD04D6}"/>
                  </a:ext>
                </a:extLst>
              </p:cNvPr>
              <p:cNvSpPr/>
              <p:nvPr/>
            </p:nvSpPr>
            <p:spPr>
              <a:xfrm>
                <a:off x="3467179" y="3150723"/>
                <a:ext cx="3100913" cy="5665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8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sign</m:t>
                    </m:r>
                    <m:r>
                      <a:rPr lang="en-US" altLang="zh-CN" sz="28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US" altLang="zh-CN" sz="2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8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  <m:sup>
                        <m:r>
                          <a:rPr lang="en-US" altLang="zh-CN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bSup>
                    <m:sSub>
                      <m:sSubPr>
                        <m:ctrlPr>
                          <a:rPr lang="en-US" altLang="zh-CN" sz="280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d>
                          <m:dPr>
                            <m:ctrlPr>
                              <a:rPr lang="en-US" altLang="zh-CN" sz="28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8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sub>
                    </m:sSub>
                    <m:r>
                      <a:rPr lang="en-US" altLang="zh-CN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dirty="0">
                    <a:solidFill>
                      <a:srgbClr val="000000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6BA4FA08-A823-44B8-BD8F-32FEA7BD04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7179" y="3150723"/>
                <a:ext cx="3100913" cy="566565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E78CD2B1-D93D-444B-A342-FA7A76FA031E}"/>
                  </a:ext>
                </a:extLst>
              </p:cNvPr>
              <p:cNvSpPr/>
              <p:nvPr/>
            </p:nvSpPr>
            <p:spPr>
              <a:xfrm>
                <a:off x="397261" y="3624317"/>
                <a:ext cx="8717073" cy="5647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400" dirty="0">
                    <a:solidFill>
                      <a:schemeClr val="tx1"/>
                    </a:solidFill>
                    <a:latin typeface="仿宋" panose="02010609060101010101" pitchFamily="49" charset="-122"/>
                    <a:ea typeface="仿宋" panose="02010609060101010101" pitchFamily="49" charset="-122"/>
                  </a:rPr>
                  <a:t>② </a:t>
                </a:r>
                <a:r>
                  <a:rPr lang="zh-CN" altLang="en-US" sz="2400" dirty="0"/>
                  <a:t>通过下式对权向量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en-US" sz="2400" dirty="0"/>
                  <a:t>进行更新：</a:t>
                </a:r>
                <a:r>
                  <a:rPr lang="en-US" altLang="zh-CN" sz="28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800" i="1" smtClean="0">
                            <a:solidFill>
                              <a:srgbClr val="FF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1" i="1">
                            <a:solidFill>
                              <a:srgbClr val="FF00FF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2800" i="1">
                            <a:solidFill>
                              <a:srgbClr val="FF00F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800" i="1">
                            <a:solidFill>
                              <a:srgbClr val="FF00FF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altLang="zh-C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sz="2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sz="280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</m:oMath>
                </a14:m>
                <a:endParaRPr lang="zh-CN" altLang="en-US" sz="2400" dirty="0">
                  <a:solidFill>
                    <a:schemeClr val="tx1"/>
                  </a:solidFill>
                  <a:latin typeface="Arial" charset="0"/>
                </a:endParaRPr>
              </a:p>
            </p:txBody>
          </p:sp>
        </mc:Choice>
        <mc:Fallback xmlns=""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E78CD2B1-D93D-444B-A342-FA7A76FA03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261" y="3624317"/>
                <a:ext cx="8717073" cy="564706"/>
              </a:xfrm>
              <a:prstGeom prst="rect">
                <a:avLst/>
              </a:prstGeom>
              <a:blipFill>
                <a:blip r:embed="rId13"/>
                <a:stretch>
                  <a:fillRect l="-1049" t="-4348" b="-1521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309C08F1-922D-49C0-98D2-6487EA489EC6}"/>
                  </a:ext>
                </a:extLst>
              </p:cNvPr>
              <p:cNvSpPr/>
              <p:nvPr/>
            </p:nvSpPr>
            <p:spPr>
              <a:xfrm>
                <a:off x="130828" y="4151579"/>
                <a:ext cx="8751925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2400" dirty="0">
                    <a:solidFill>
                      <a:schemeClr val="tx1"/>
                    </a:solidFill>
                    <a:latin typeface="Arial" charset="0"/>
                  </a:rPr>
                  <a:t>…</a:t>
                </a:r>
                <a:r>
                  <a:rPr lang="zh-CN" altLang="en-US" sz="2400" dirty="0">
                    <a:solidFill>
                      <a:schemeClr val="tx1"/>
                    </a:solidFill>
                    <a:latin typeface="Arial" charset="0"/>
                  </a:rPr>
                  <a:t>直到所有样本均能被正确分类，此时的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zh-CN" altLang="en-US" sz="2400" dirty="0">
                    <a:solidFill>
                      <a:schemeClr val="tx1"/>
                    </a:solidFill>
                    <a:latin typeface="Arial" charset="0"/>
                  </a:rPr>
                  <a:t>作为学到的</a:t>
                </a:r>
                <a14:m>
                  <m:oMath xmlns:m="http://schemas.openxmlformats.org/officeDocument/2006/math">
                    <m:r>
                      <a:rPr lang="en-US" altLang="zh-CN" sz="2400" b="1" i="1">
                        <a:solidFill>
                          <a:srgbClr val="EFA28F"/>
                        </a:solidFill>
                        <a:latin typeface="Cambria Math" panose="02040503050406030204" pitchFamily="18" charset="0"/>
                      </a:rPr>
                      <m:t>𝒈</m:t>
                    </m:r>
                  </m:oMath>
                </a14:m>
                <a:endParaRPr lang="zh-CN" altLang="en-US" sz="1600" b="1" dirty="0">
                  <a:solidFill>
                    <a:srgbClr val="EFA28F"/>
                  </a:solidFill>
                  <a:latin typeface="Arial" charset="0"/>
                </a:endParaRPr>
              </a:p>
            </p:txBody>
          </p:sp>
        </mc:Choice>
        <mc:Fallback xmlns=""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309C08F1-922D-49C0-98D2-6487EA489E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828" y="4151579"/>
                <a:ext cx="8751925" cy="461665"/>
              </a:xfrm>
              <a:prstGeom prst="rect">
                <a:avLst/>
              </a:prstGeom>
              <a:blipFill>
                <a:blip r:embed="rId14"/>
                <a:stretch>
                  <a:fillRect l="-1045" t="-10526" b="-289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19895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82565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lvl="0">
              <a:defRPr/>
            </a:pPr>
            <a:r>
              <a:rPr lang="zh-CN" altLang="en-US" sz="5000" kern="0" dirty="0">
                <a:solidFill>
                  <a:srgbClr val="000000"/>
                </a:solidFill>
              </a:rPr>
              <a:t>什么是</a:t>
            </a:r>
            <a:r>
              <a:rPr lang="zh-CN" altLang="en-US" sz="5000" kern="0" dirty="0">
                <a:solidFill>
                  <a:srgbClr val="FF0000"/>
                </a:solidFill>
              </a:rPr>
              <a:t>模式</a:t>
            </a:r>
            <a:r>
              <a:rPr kumimoji="0" lang="en-US" altLang="zh-CN" sz="50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?</a:t>
            </a:r>
            <a:endParaRPr kumimoji="0" lang="en-US" sz="50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2652992-EF89-4676-9722-6344B415FB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1275" y="1132447"/>
            <a:ext cx="8950068" cy="502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0529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2.2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感知器算法（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PLA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1023749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算法迭代示例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3" name="图片 13">
            <a:extLst>
              <a:ext uri="{FF2B5EF4-FFF2-40B4-BE49-F238E27FC236}">
                <a16:creationId xmlns:a16="http://schemas.microsoft.com/office/drawing/2014/main" id="{E705F10B-AE7E-4041-8C09-4AA005EEF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775" y="1754729"/>
            <a:ext cx="4468813" cy="4497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12F564A4-FE65-4E5A-8B20-509B2902B8BC}"/>
                  </a:ext>
                </a:extLst>
              </p:cNvPr>
              <p:cNvSpPr txBox="1"/>
              <p:nvPr/>
            </p:nvSpPr>
            <p:spPr>
              <a:xfrm>
                <a:off x="1120140" y="1865867"/>
                <a:ext cx="1115049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</a:rPr>
                            <m:t>𝑾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400" b="1" i="1" smtClean="0">
                          <a:latin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zh-CN" altLang="en-US" sz="2400" b="1" dirty="0"/>
              </a:p>
            </p:txBody>
          </p:sp>
        </mc:Choice>
        <mc:Fallback xmlns="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12F564A4-FE65-4E5A-8B20-509B2902B8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140" y="1865867"/>
                <a:ext cx="1115049" cy="369332"/>
              </a:xfrm>
              <a:prstGeom prst="rect">
                <a:avLst/>
              </a:prstGeom>
              <a:blipFill>
                <a:blip r:embed="rId5"/>
                <a:stretch>
                  <a:fillRect l="-5464" r="-4918" b="-16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图片 5">
            <a:extLst>
              <a:ext uri="{FF2B5EF4-FFF2-40B4-BE49-F238E27FC236}">
                <a16:creationId xmlns:a16="http://schemas.microsoft.com/office/drawing/2014/main" id="{619A86CF-8F9C-441E-B64A-6B25332CBF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5767" y="1764254"/>
            <a:ext cx="4494213" cy="448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1303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2.2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感知器算法（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PLA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1023749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算法迭代示例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1" name="图片 1">
            <a:extLst>
              <a:ext uri="{FF2B5EF4-FFF2-40B4-BE49-F238E27FC236}">
                <a16:creationId xmlns:a16="http://schemas.microsoft.com/office/drawing/2014/main" id="{805BE230-C0FC-4C6A-AA33-7E2C101197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0056" y="1666875"/>
            <a:ext cx="4459288" cy="4446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5">
            <a:extLst>
              <a:ext uri="{FF2B5EF4-FFF2-40B4-BE49-F238E27FC236}">
                <a16:creationId xmlns:a16="http://schemas.microsoft.com/office/drawing/2014/main" id="{12DAAF8D-3002-434A-A777-AAF4EC4FFA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7835" y="1666875"/>
            <a:ext cx="4419600" cy="4427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13166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2.2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感知器算法（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PLA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1023749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算法迭代示例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3" name="图片 6">
            <a:extLst>
              <a:ext uri="{FF2B5EF4-FFF2-40B4-BE49-F238E27FC236}">
                <a16:creationId xmlns:a16="http://schemas.microsoft.com/office/drawing/2014/main" id="{F4E2DE9F-C77B-4706-BF89-2AE4FD8D5F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655" y="1676400"/>
            <a:ext cx="4425950" cy="4427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7">
            <a:extLst>
              <a:ext uri="{FF2B5EF4-FFF2-40B4-BE49-F238E27FC236}">
                <a16:creationId xmlns:a16="http://schemas.microsoft.com/office/drawing/2014/main" id="{F2E1A85A-E16B-42C1-BDE9-0BFE3D65A8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1150" y="1676400"/>
            <a:ext cx="4413250" cy="4427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4796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2.2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感知器算法（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PLA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1023749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算法迭代示例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1" name="图片 8">
            <a:extLst>
              <a:ext uri="{FF2B5EF4-FFF2-40B4-BE49-F238E27FC236}">
                <a16:creationId xmlns:a16="http://schemas.microsoft.com/office/drawing/2014/main" id="{38583E63-CDE1-470E-8B9C-6BC4B6D9C1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0056" y="1653540"/>
            <a:ext cx="4425950" cy="4427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>
            <a:extLst>
              <a:ext uri="{FF2B5EF4-FFF2-40B4-BE49-F238E27FC236}">
                <a16:creationId xmlns:a16="http://schemas.microsoft.com/office/drawing/2014/main" id="{074F8CB8-3258-46F3-B6EB-3DAF6E599C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3385" y="1639252"/>
            <a:ext cx="4432300" cy="445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11405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2.2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感知器算法（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PLA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1023749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算法迭代示例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3" name="图片 10">
            <a:extLst>
              <a:ext uri="{FF2B5EF4-FFF2-40B4-BE49-F238E27FC236}">
                <a16:creationId xmlns:a16="http://schemas.microsoft.com/office/drawing/2014/main" id="{B290B8EC-4D99-4FD2-973B-55D801BAA3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3995" y="1706563"/>
            <a:ext cx="4432300" cy="442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11">
            <a:extLst>
              <a:ext uri="{FF2B5EF4-FFF2-40B4-BE49-F238E27FC236}">
                <a16:creationId xmlns:a16="http://schemas.microsoft.com/office/drawing/2014/main" id="{879F5FB5-5376-4EAA-9CCA-DC4EFBD12D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2090" y="1706563"/>
            <a:ext cx="4437063" cy="442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75290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2.2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感知器算法（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PLA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1023749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算法迭代示例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1" name="图片 12">
            <a:extLst>
              <a:ext uri="{FF2B5EF4-FFF2-40B4-BE49-F238E27FC236}">
                <a16:creationId xmlns:a16="http://schemas.microsoft.com/office/drawing/2014/main" id="{6D585244-784A-4575-877A-04EB9BEC9C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0778" y="1565280"/>
            <a:ext cx="4427537" cy="440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E07A2068-767F-483A-B880-B2EFBE1E6330}"/>
              </a:ext>
            </a:extLst>
          </p:cNvPr>
          <p:cNvSpPr txBox="1"/>
          <p:nvPr/>
        </p:nvSpPr>
        <p:spPr>
          <a:xfrm>
            <a:off x="0" y="5993186"/>
            <a:ext cx="63931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训练样本集中所有样本都分类正确，算法停止</a:t>
            </a:r>
          </a:p>
        </p:txBody>
      </p:sp>
    </p:spTree>
    <p:extLst>
      <p:ext uri="{BB962C8B-B14F-4D97-AF65-F5344CB8AC3E}">
        <p14:creationId xmlns:p14="http://schemas.microsoft.com/office/powerpoint/2010/main" val="301210980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2.2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感知器算法（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PLA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1023749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算法迭代示例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1" name="图片 12">
            <a:extLst>
              <a:ext uri="{FF2B5EF4-FFF2-40B4-BE49-F238E27FC236}">
                <a16:creationId xmlns:a16="http://schemas.microsoft.com/office/drawing/2014/main" id="{6D585244-784A-4575-877A-04EB9BEC9C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0778" y="1565280"/>
            <a:ext cx="4427537" cy="440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E07A2068-767F-483A-B880-B2EFBE1E6330}"/>
              </a:ext>
            </a:extLst>
          </p:cNvPr>
          <p:cNvSpPr txBox="1"/>
          <p:nvPr/>
        </p:nvSpPr>
        <p:spPr>
          <a:xfrm>
            <a:off x="0" y="5993186"/>
            <a:ext cx="63931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训练样本集中所有样本都分类正确，算法停止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6755F50E-E075-4159-A76D-41E6AC71E06E}"/>
              </a:ext>
            </a:extLst>
          </p:cNvPr>
          <p:cNvSpPr/>
          <p:nvPr/>
        </p:nvSpPr>
        <p:spPr>
          <a:xfrm>
            <a:off x="6558197" y="1053927"/>
            <a:ext cx="5456419" cy="3744000"/>
          </a:xfrm>
          <a:prstGeom prst="roundRect">
            <a:avLst/>
          </a:prstGeom>
          <a:ln w="38100">
            <a:solidFill>
              <a:srgbClr val="7E00CB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463F315-2BE8-48D3-B708-46D583C37108}"/>
              </a:ext>
            </a:extLst>
          </p:cNvPr>
          <p:cNvSpPr txBox="1"/>
          <p:nvPr/>
        </p:nvSpPr>
        <p:spPr>
          <a:xfrm>
            <a:off x="6896849" y="1359279"/>
            <a:ext cx="3779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问题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1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：算法会收敛吗？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974C480-2E62-4BFC-AD31-BB0F856AD226}"/>
                  </a:ext>
                </a:extLst>
              </p:cNvPr>
              <p:cNvSpPr txBox="1"/>
              <p:nvPr/>
            </p:nvSpPr>
            <p:spPr>
              <a:xfrm>
                <a:off x="6900665" y="2618011"/>
                <a:ext cx="3779520" cy="5132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问题</a:t>
                </a: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2</a:t>
                </a: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：能学到 </a:t>
                </a:r>
                <a14:m>
                  <m:oMath xmlns:m="http://schemas.openxmlformats.org/officeDocument/2006/math">
                    <m:r>
                      <a:rPr kumimoji="0" lang="en-US" altLang="zh-CN" sz="28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EFA28F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𝒈</m:t>
                    </m:r>
                  </m:oMath>
                </a14:m>
                <a:r>
                  <a:rPr kumimoji="0" lang="en-US" altLang="zh-CN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Print" panose="02000600000000000000" pitchFamily="2" charset="0"/>
                    <a:ea typeface="+mn-ea"/>
                    <a:cs typeface="+mn-cs"/>
                  </a:rPr>
                  <a:t>  </a:t>
                </a:r>
                <a:r>
                  <a:rPr kumimoji="0" lang="en-US" altLang="zh-C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Print" panose="02000600000000000000" pitchFamily="2" charset="0"/>
                    <a:ea typeface="+mn-ea"/>
                    <a:cs typeface="+mn-cs"/>
                  </a:rPr>
                  <a:t>≈ </a:t>
                </a:r>
                <a14:m>
                  <m:oMath xmlns:m="http://schemas.openxmlformats.org/officeDocument/2006/math">
                    <m:r>
                      <a:rPr kumimoji="0" lang="en-US" altLang="zh-CN" sz="28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CDA56F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𝒇</m:t>
                    </m:r>
                  </m:oMath>
                </a14:m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  吗？</a:t>
                </a: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974C480-2E62-4BFC-AD31-BB0F856AD2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0665" y="2618011"/>
                <a:ext cx="3779520" cy="513282"/>
              </a:xfrm>
              <a:prstGeom prst="rect">
                <a:avLst/>
              </a:prstGeom>
              <a:blipFill>
                <a:blip r:embed="rId5"/>
                <a:stretch>
                  <a:fillRect l="-2581" t="-4706" r="-10484" b="-2588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文本框 5">
            <a:extLst>
              <a:ext uri="{FF2B5EF4-FFF2-40B4-BE49-F238E27FC236}">
                <a16:creationId xmlns:a16="http://schemas.microsoft.com/office/drawing/2014/main" id="{2F863F23-593E-41FF-8320-5DAEAD155B8E}"/>
              </a:ext>
            </a:extLst>
          </p:cNvPr>
          <p:cNvSpPr txBox="1"/>
          <p:nvPr/>
        </p:nvSpPr>
        <p:spPr>
          <a:xfrm>
            <a:off x="6750569" y="2023602"/>
            <a:ext cx="4663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结果与输入样本顺序是否有关？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FBC151EA-4691-43B0-BC35-8F6506A31C4B}"/>
                  </a:ext>
                </a:extLst>
              </p:cNvPr>
              <p:cNvSpPr txBox="1"/>
              <p:nvPr/>
            </p:nvSpPr>
            <p:spPr>
              <a:xfrm>
                <a:off x="6750569" y="3241911"/>
                <a:ext cx="5071673" cy="2177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marR="0" lvl="0" indent="-342900" algn="l" defTabSz="914400" rtl="0" eaLnBrk="1" fontAlgn="auto" latinLnBrk="0" hangingPunct="1">
                  <a:lnSpc>
                    <a:spcPts val="35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在 </a:t>
                </a:r>
                <a14:m>
                  <m:oMath xmlns:m="http://schemas.openxmlformats.org/officeDocument/2006/math">
                    <m:r>
                      <a:rPr kumimoji="0" lang="zh-CN" altLang="en-US" sz="2400" b="1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𝓓</m:t>
                    </m:r>
                  </m:oMath>
                </a14:m>
                <a:r>
                  <a:rPr kumimoji="0" lang="zh-CN" altLang="en-US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上，如果</a:t>
                </a:r>
                <a14:m>
                  <m:oMath xmlns:m="http://schemas.openxmlformats.org/officeDocument/2006/math">
                    <m:r>
                      <a:rPr kumimoji="0" lang="en-US" altLang="zh-CN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</m:t>
                    </m:r>
                    <m:sSub>
                      <m:sSubPr>
                        <m:ctrlPr>
                          <a:rPr kumimoji="0" lang="en-US" altLang="zh-CN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FF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FF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𝐿</m:t>
                        </m:r>
                      </m:e>
                      <m:sub>
                        <m:r>
                          <a:rPr kumimoji="0" lang="en-US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FF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𝑖𝑛</m:t>
                        </m:r>
                      </m:sub>
                    </m:sSub>
                    <m:r>
                      <a:rPr kumimoji="0" lang="en-US" altLang="zh-CN" sz="24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=</m:t>
                    </m:r>
                    <m:r>
                      <a:rPr kumimoji="0" lang="en-US" altLang="zh-CN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0</m:t>
                    </m:r>
                  </m:oMath>
                </a14:m>
                <a:r>
                  <a:rPr kumimoji="0" lang="zh-CN" altLang="en-US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，</a:t>
                </a:r>
                <a:r>
                  <a:rPr kumimoji="0" lang="en-US" altLang="zh-CN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EFA28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 </a:t>
                </a:r>
                <a14:m>
                  <m:oMath xmlns:m="http://schemas.openxmlformats.org/officeDocument/2006/math">
                    <m:r>
                      <a:rPr kumimoji="0" lang="en-US" altLang="zh-CN" sz="24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EFA28F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𝒈</m:t>
                    </m:r>
                  </m:oMath>
                </a14:m>
                <a:r>
                  <a:rPr kumimoji="0" lang="en-US" altLang="zh-C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Print" panose="02000600000000000000" pitchFamily="2" charset="0"/>
                    <a:ea typeface="+mn-ea"/>
                    <a:cs typeface="+mn-cs"/>
                  </a:rPr>
                  <a:t> </a:t>
                </a:r>
                <a:r>
                  <a:rPr kumimoji="0" lang="en-US" altLang="zh-CN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Print" panose="02000600000000000000" pitchFamily="2" charset="0"/>
                    <a:ea typeface="+mn-ea"/>
                    <a:cs typeface="+mn-cs"/>
                  </a:rPr>
                  <a:t>≈ </a:t>
                </a:r>
                <a14:m>
                  <m:oMath xmlns:m="http://schemas.openxmlformats.org/officeDocument/2006/math">
                    <m:r>
                      <a:rPr kumimoji="0" lang="en-US" altLang="zh-CN" sz="24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CDA56F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𝒇</m:t>
                    </m:r>
                  </m:oMath>
                </a14:m>
                <a:r>
                  <a:rPr kumimoji="0" lang="zh-CN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 </a:t>
                </a:r>
                <a:r>
                  <a:rPr kumimoji="0" lang="zh-CN" altLang="en-US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？</a:t>
                </a:r>
                <a:endParaRPr kumimoji="0" lang="en-US" altLang="zh-CN" sz="24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ts val="35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不在 </a:t>
                </a:r>
                <a14:m>
                  <m:oMath xmlns:m="http://schemas.openxmlformats.org/officeDocument/2006/math">
                    <m:r>
                      <a:rPr kumimoji="0" lang="zh-CN" altLang="en-US" sz="2400" b="1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𝓓</m:t>
                    </m:r>
                  </m:oMath>
                </a14:m>
                <a:r>
                  <a:rPr kumimoji="0" lang="zh-CN" altLang="en-US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上时，</a:t>
                </a: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FF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FF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𝐿</m:t>
                        </m:r>
                      </m:e>
                      <m:sub>
                        <m:r>
                          <a:rPr kumimoji="0" lang="en-US" altLang="zh-CN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FF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𝑜𝑢𝑡</m:t>
                        </m:r>
                      </m:sub>
                    </m:sSub>
                    <m:r>
                      <a:rPr kumimoji="0" lang="en-US" altLang="zh-CN" sz="24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=0</m:t>
                    </m:r>
                    <m:r>
                      <a:rPr kumimoji="0" lang="zh-CN" altLang="en-US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？</m:t>
                    </m:r>
                  </m:oMath>
                </a14:m>
                <a:r>
                  <a:rPr kumimoji="0" lang="zh-CN" altLang="en-US" sz="2400" b="1" i="1" u="none" strike="noStrike" kern="1200" cap="none" spc="0" normalizeH="0" baseline="0" noProof="0" dirty="0">
                    <a:ln>
                      <a:noFill/>
                    </a:ln>
                    <a:solidFill>
                      <a:srgbClr val="EFA28F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𝒈</a:t>
                </a:r>
                <a:r>
                  <a:rPr kumimoji="0" lang="zh-CN" altLang="en-US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 </a:t>
                </a:r>
                <a:r>
                  <a:rPr kumimoji="0" lang="zh-CN" altLang="en-US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≈</a:t>
                </a:r>
                <a:r>
                  <a:rPr kumimoji="0" lang="zh-CN" altLang="en-US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 </a:t>
                </a:r>
                <a:r>
                  <a:rPr kumimoji="0" lang="zh-CN" altLang="en-US" sz="2400" b="1" i="1" u="none" strike="noStrike" kern="1200" cap="none" spc="0" normalizeH="0" baseline="0" noProof="0" dirty="0">
                    <a:ln>
                      <a:noFill/>
                    </a:ln>
                    <a:solidFill>
                      <a:srgbClr val="CDA56F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𝒇 </a:t>
                </a:r>
                <a:r>
                  <a:rPr kumimoji="0" lang="zh-CN" altLang="en-US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？</a:t>
                </a:r>
                <a:endParaRPr kumimoji="0" lang="en-US" altLang="zh-CN" sz="24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ts val="35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算法不能收敛时，</a:t>
                </a:r>
                <a:r>
                  <a:rPr kumimoji="0" lang="zh-CN" altLang="en-US" sz="2400" b="1" i="1" u="none" strike="noStrike" kern="1200" cap="none" spc="0" normalizeH="0" baseline="0" noProof="0" dirty="0">
                    <a:ln>
                      <a:noFill/>
                    </a:ln>
                    <a:solidFill>
                      <a:srgbClr val="EFA28F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𝒈</a:t>
                </a:r>
                <a:r>
                  <a:rPr kumimoji="0" lang="zh-CN" altLang="en-US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 </a:t>
                </a:r>
                <a:r>
                  <a:rPr kumimoji="0" lang="zh-CN" altLang="en-US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≈</a:t>
                </a:r>
                <a:r>
                  <a:rPr kumimoji="0" lang="zh-CN" altLang="en-US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 </a:t>
                </a:r>
                <a:r>
                  <a:rPr kumimoji="0" lang="zh-CN" altLang="en-US" sz="2400" b="1" i="1" u="none" strike="noStrike" kern="1200" cap="none" spc="0" normalizeH="0" baseline="0" noProof="0" dirty="0">
                    <a:ln>
                      <a:noFill/>
                    </a:ln>
                    <a:solidFill>
                      <a:srgbClr val="CDA56F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𝒇 </a:t>
                </a:r>
                <a:r>
                  <a:rPr kumimoji="0" lang="zh-CN" altLang="en-US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？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zh-CN" sz="24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 </a:t>
                </a:r>
                <a:endParaRPr kumimoji="0" lang="zh-CN" altLang="en-US" sz="24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FBC151EA-4691-43B0-BC35-8F6506A31C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0569" y="3241911"/>
                <a:ext cx="5071673" cy="2177519"/>
              </a:xfrm>
              <a:prstGeom prst="rect">
                <a:avLst/>
              </a:prstGeom>
              <a:blipFill>
                <a:blip r:embed="rId6"/>
                <a:stretch>
                  <a:fillRect l="-1563" t="-56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3628560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2.2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感知器算法（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PLA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1023749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算法迭代示例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1" name="图片 12">
            <a:extLst>
              <a:ext uri="{FF2B5EF4-FFF2-40B4-BE49-F238E27FC236}">
                <a16:creationId xmlns:a16="http://schemas.microsoft.com/office/drawing/2014/main" id="{6D585244-784A-4575-877A-04EB9BEC9C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0778" y="1565280"/>
            <a:ext cx="4427537" cy="440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E07A2068-767F-483A-B880-B2EFBE1E6330}"/>
              </a:ext>
            </a:extLst>
          </p:cNvPr>
          <p:cNvSpPr txBox="1"/>
          <p:nvPr/>
        </p:nvSpPr>
        <p:spPr>
          <a:xfrm>
            <a:off x="0" y="5993186"/>
            <a:ext cx="63931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训练样本集中所有样本都分类正确，算法停止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6755F50E-E075-4159-A76D-41E6AC71E06E}"/>
              </a:ext>
            </a:extLst>
          </p:cNvPr>
          <p:cNvSpPr/>
          <p:nvPr/>
        </p:nvSpPr>
        <p:spPr>
          <a:xfrm>
            <a:off x="6558197" y="1053927"/>
            <a:ext cx="5456419" cy="3744000"/>
          </a:xfrm>
          <a:prstGeom prst="roundRect">
            <a:avLst/>
          </a:prstGeom>
          <a:ln w="38100">
            <a:solidFill>
              <a:srgbClr val="7E00CB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zh-CN" altLang="en-US" sz="2400" kern="100" dirty="0">
              <a:ea typeface="宋体"/>
              <a:cs typeface="Times New Roman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463F315-2BE8-48D3-B708-46D583C37108}"/>
              </a:ext>
            </a:extLst>
          </p:cNvPr>
          <p:cNvSpPr txBox="1"/>
          <p:nvPr/>
        </p:nvSpPr>
        <p:spPr>
          <a:xfrm>
            <a:off x="6896849" y="1359279"/>
            <a:ext cx="3779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问题</a:t>
            </a:r>
            <a:r>
              <a:rPr lang="en-US" altLang="zh-CN" sz="2400" dirty="0"/>
              <a:t>1</a:t>
            </a:r>
            <a:r>
              <a:rPr lang="zh-CN" altLang="en-US" sz="2400" dirty="0"/>
              <a:t>：算法会收敛吗？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974C480-2E62-4BFC-AD31-BB0F856AD226}"/>
                  </a:ext>
                </a:extLst>
              </p:cNvPr>
              <p:cNvSpPr txBox="1"/>
              <p:nvPr/>
            </p:nvSpPr>
            <p:spPr>
              <a:xfrm>
                <a:off x="6900665" y="2618011"/>
                <a:ext cx="3779520" cy="5132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dirty="0"/>
                  <a:t>问题</a:t>
                </a:r>
                <a:r>
                  <a:rPr lang="en-US" altLang="zh-CN" sz="2400" dirty="0"/>
                  <a:t>2</a:t>
                </a:r>
                <a:r>
                  <a:rPr lang="zh-CN" altLang="en-US" sz="2400" dirty="0"/>
                  <a:t>：能学到 </a:t>
                </a:r>
                <a14:m>
                  <m:oMath xmlns:m="http://schemas.openxmlformats.org/officeDocument/2006/math">
                    <m:r>
                      <a:rPr lang="en-US" altLang="zh-CN" sz="2800" b="1" i="1">
                        <a:solidFill>
                          <a:srgbClr val="EFA28F"/>
                        </a:solidFill>
                        <a:latin typeface="Cambria Math" panose="02040503050406030204" pitchFamily="18" charset="0"/>
                      </a:rPr>
                      <m:t>𝒈</m:t>
                    </m:r>
                  </m:oMath>
                </a14:m>
                <a:r>
                  <a:rPr lang="en-US" altLang="zh-CN" kern="0" dirty="0">
                    <a:solidFill>
                      <a:srgbClr val="000000"/>
                    </a:solidFill>
                    <a:latin typeface="Segoe Print" panose="02000600000000000000" pitchFamily="2" charset="0"/>
                  </a:rPr>
                  <a:t>  </a:t>
                </a:r>
                <a:r>
                  <a:rPr lang="en-US" altLang="zh-CN" sz="2400" kern="0" dirty="0">
                    <a:solidFill>
                      <a:srgbClr val="000000"/>
                    </a:solidFill>
                    <a:latin typeface="Segoe Print" panose="02000600000000000000" pitchFamily="2" charset="0"/>
                  </a:rPr>
                  <a:t>≈ </a:t>
                </a:r>
                <a14:m>
                  <m:oMath xmlns:m="http://schemas.openxmlformats.org/officeDocument/2006/math">
                    <m:r>
                      <a:rPr lang="en-US" altLang="zh-CN" sz="2800" b="1" i="1">
                        <a:solidFill>
                          <a:srgbClr val="CDA56F"/>
                        </a:solidFill>
                        <a:latin typeface="Cambria Math" panose="02040503050406030204" pitchFamily="18" charset="0"/>
                      </a:rPr>
                      <m:t>𝒇</m:t>
                    </m:r>
                  </m:oMath>
                </a14:m>
                <a:r>
                  <a:rPr lang="zh-CN" altLang="en-US" sz="2400" dirty="0"/>
                  <a:t>  吗？</a:t>
                </a: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974C480-2E62-4BFC-AD31-BB0F856AD2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0665" y="2618011"/>
                <a:ext cx="3779520" cy="513282"/>
              </a:xfrm>
              <a:prstGeom prst="rect">
                <a:avLst/>
              </a:prstGeom>
              <a:blipFill>
                <a:blip r:embed="rId4"/>
                <a:stretch>
                  <a:fillRect l="-2581" t="-4706" r="-10484" b="-2588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文本框 5">
            <a:extLst>
              <a:ext uri="{FF2B5EF4-FFF2-40B4-BE49-F238E27FC236}">
                <a16:creationId xmlns:a16="http://schemas.microsoft.com/office/drawing/2014/main" id="{2F863F23-593E-41FF-8320-5DAEAD155B8E}"/>
              </a:ext>
            </a:extLst>
          </p:cNvPr>
          <p:cNvSpPr txBox="1"/>
          <p:nvPr/>
        </p:nvSpPr>
        <p:spPr>
          <a:xfrm>
            <a:off x="6750569" y="2023602"/>
            <a:ext cx="4663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i="1" dirty="0">
                <a:solidFill>
                  <a:srgbClr val="0000FF"/>
                </a:solidFill>
              </a:rPr>
              <a:t>结果与输入样本顺序是否有关？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FBC151EA-4691-43B0-BC35-8F6506A31C4B}"/>
                  </a:ext>
                </a:extLst>
              </p:cNvPr>
              <p:cNvSpPr txBox="1"/>
              <p:nvPr/>
            </p:nvSpPr>
            <p:spPr>
              <a:xfrm>
                <a:off x="6750569" y="3241911"/>
                <a:ext cx="5071673" cy="2177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ts val="35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2400" i="1" dirty="0">
                    <a:solidFill>
                      <a:srgbClr val="0000FF"/>
                    </a:solidFill>
                  </a:rPr>
                  <a:t>在 </a:t>
                </a:r>
                <a14:m>
                  <m:oMath xmlns:m="http://schemas.openxmlformats.org/officeDocument/2006/math">
                    <m:r>
                      <a:rPr lang="zh-CN" altLang="en-US" sz="2400" b="1" i="1" dirty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𝓓</m:t>
                    </m:r>
                  </m:oMath>
                </a14:m>
                <a:r>
                  <a:rPr lang="zh-CN" altLang="en-US" sz="2400" i="1" dirty="0">
                    <a:solidFill>
                      <a:srgbClr val="0000FF"/>
                    </a:solidFill>
                  </a:rPr>
                  <a:t>上，如果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sz="240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  <m:r>
                      <a:rPr lang="en-US" altLang="zh-CN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zh-CN" altLang="en-US" sz="2400" i="1" dirty="0">
                    <a:solidFill>
                      <a:srgbClr val="0000FF"/>
                    </a:solidFill>
                  </a:rPr>
                  <a:t>，</a:t>
                </a:r>
                <a:r>
                  <a:rPr lang="en-US" altLang="zh-CN" sz="2400" b="1" dirty="0">
                    <a:solidFill>
                      <a:srgbClr val="EFA28F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400" b="1" i="1">
                        <a:solidFill>
                          <a:srgbClr val="EFA28F"/>
                        </a:solidFill>
                        <a:latin typeface="Cambria Math" panose="02040503050406030204" pitchFamily="18" charset="0"/>
                      </a:rPr>
                      <m:t>𝒈</m:t>
                    </m:r>
                  </m:oMath>
                </a14:m>
                <a:r>
                  <a:rPr lang="en-US" altLang="zh-CN" sz="2400" kern="0" dirty="0">
                    <a:solidFill>
                      <a:srgbClr val="000000"/>
                    </a:solidFill>
                    <a:latin typeface="Segoe Print" panose="02000600000000000000" pitchFamily="2" charset="0"/>
                  </a:rPr>
                  <a:t> </a:t>
                </a:r>
                <a:r>
                  <a:rPr lang="en-US" altLang="zh-CN" sz="2000" kern="0" dirty="0">
                    <a:solidFill>
                      <a:srgbClr val="000000"/>
                    </a:solidFill>
                    <a:latin typeface="Segoe Print" panose="02000600000000000000" pitchFamily="2" charset="0"/>
                  </a:rPr>
                  <a:t>≈ </a:t>
                </a:r>
                <a14:m>
                  <m:oMath xmlns:m="http://schemas.openxmlformats.org/officeDocument/2006/math">
                    <m:r>
                      <a:rPr lang="en-US" altLang="zh-CN" sz="2400" b="1" i="1">
                        <a:solidFill>
                          <a:srgbClr val="CDA56F"/>
                        </a:solidFill>
                        <a:latin typeface="Cambria Math" panose="02040503050406030204" pitchFamily="18" charset="0"/>
                      </a:rPr>
                      <m:t>𝒇</m:t>
                    </m:r>
                  </m:oMath>
                </a14:m>
                <a:r>
                  <a:rPr lang="zh-CN" altLang="en-US" sz="2000" dirty="0"/>
                  <a:t> </a:t>
                </a:r>
                <a:r>
                  <a:rPr lang="zh-CN" altLang="en-US" sz="2400" i="1" dirty="0">
                    <a:solidFill>
                      <a:srgbClr val="0000FF"/>
                    </a:solidFill>
                  </a:rPr>
                  <a:t>？</a:t>
                </a:r>
                <a:endParaRPr lang="en-US" altLang="zh-CN" sz="2400" i="1" dirty="0">
                  <a:solidFill>
                    <a:srgbClr val="0000FF"/>
                  </a:solidFill>
                </a:endParaRPr>
              </a:p>
              <a:p>
                <a:pPr marL="342900" indent="-342900">
                  <a:lnSpc>
                    <a:spcPts val="35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2400" i="1" dirty="0">
                    <a:solidFill>
                      <a:srgbClr val="0000FF"/>
                    </a:solidFill>
                  </a:rPr>
                  <a:t>不在 </a:t>
                </a:r>
                <a14:m>
                  <m:oMath xmlns:m="http://schemas.openxmlformats.org/officeDocument/2006/math">
                    <m:r>
                      <a:rPr lang="zh-CN" altLang="en-US" sz="2400" b="1" i="1" dirty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𝓓</m:t>
                    </m:r>
                  </m:oMath>
                </a14:m>
                <a:r>
                  <a:rPr lang="zh-CN" altLang="en-US" sz="2400" i="1" dirty="0">
                    <a:solidFill>
                      <a:srgbClr val="0000FF"/>
                    </a:solidFill>
                  </a:rPr>
                  <a:t>上时，</a:t>
                </a:r>
                <a:r>
                  <a:rPr lang="en-US" altLang="zh-CN" sz="2400" dirty="0">
                    <a:solidFill>
                      <a:srgbClr val="0000FF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  <m:r>
                      <a:rPr lang="en-US" altLang="zh-CN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=0</m:t>
                    </m:r>
                    <m:r>
                      <a:rPr lang="zh-CN" altLang="en-US" sz="240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？</m:t>
                    </m:r>
                  </m:oMath>
                </a14:m>
                <a:r>
                  <a:rPr lang="zh-CN" altLang="en-US" sz="2400" b="1" i="1" dirty="0">
                    <a:solidFill>
                      <a:srgbClr val="EFA28F"/>
                    </a:solidFill>
                    <a:latin typeface="Cambria Math" panose="02040503050406030204" pitchFamily="18" charset="0"/>
                  </a:rPr>
                  <a:t>𝒈</a:t>
                </a:r>
                <a:r>
                  <a:rPr lang="zh-CN" altLang="en-US" sz="2400" i="1" dirty="0">
                    <a:solidFill>
                      <a:srgbClr val="0000FF"/>
                    </a:solidFill>
                  </a:rPr>
                  <a:t> </a:t>
                </a:r>
                <a:r>
                  <a:rPr lang="zh-CN" altLang="en-US" sz="2400" i="1" dirty="0"/>
                  <a:t>≈</a:t>
                </a:r>
                <a:r>
                  <a:rPr lang="zh-CN" altLang="en-US" sz="2400" i="1" dirty="0">
                    <a:solidFill>
                      <a:srgbClr val="0000FF"/>
                    </a:solidFill>
                  </a:rPr>
                  <a:t> </a:t>
                </a:r>
                <a:r>
                  <a:rPr lang="zh-CN" altLang="en-US" sz="2400" b="1" i="1" dirty="0">
                    <a:solidFill>
                      <a:srgbClr val="CDA56F"/>
                    </a:solidFill>
                    <a:latin typeface="Cambria Math" panose="02040503050406030204" pitchFamily="18" charset="0"/>
                  </a:rPr>
                  <a:t>𝒇 </a:t>
                </a:r>
                <a:r>
                  <a:rPr lang="zh-CN" altLang="en-US" sz="2400" i="1" dirty="0">
                    <a:solidFill>
                      <a:srgbClr val="0000FF"/>
                    </a:solidFill>
                  </a:rPr>
                  <a:t>？</a:t>
                </a:r>
                <a:endParaRPr lang="en-US" altLang="zh-CN" sz="2400" i="1" dirty="0">
                  <a:solidFill>
                    <a:srgbClr val="0000FF"/>
                  </a:solidFill>
                </a:endParaRPr>
              </a:p>
              <a:p>
                <a:pPr marL="342900" indent="-342900">
                  <a:lnSpc>
                    <a:spcPts val="35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2400" i="1" dirty="0">
                    <a:solidFill>
                      <a:srgbClr val="0000FF"/>
                    </a:solidFill>
                  </a:rPr>
                  <a:t>算法不能收敛时，</a:t>
                </a:r>
                <a:r>
                  <a:rPr lang="zh-CN" altLang="en-US" sz="2400" b="1" i="1" dirty="0">
                    <a:solidFill>
                      <a:srgbClr val="EFA28F"/>
                    </a:solidFill>
                    <a:latin typeface="Cambria Math" panose="02040503050406030204" pitchFamily="18" charset="0"/>
                  </a:rPr>
                  <a:t>𝒈</a:t>
                </a:r>
                <a:r>
                  <a:rPr lang="zh-CN" altLang="en-US" sz="2400" i="1" dirty="0">
                    <a:solidFill>
                      <a:srgbClr val="0000FF"/>
                    </a:solidFill>
                  </a:rPr>
                  <a:t> </a:t>
                </a:r>
                <a:r>
                  <a:rPr lang="zh-CN" altLang="en-US" sz="2400" i="1" dirty="0"/>
                  <a:t>≈</a:t>
                </a:r>
                <a:r>
                  <a:rPr lang="zh-CN" altLang="en-US" sz="2400" i="1" dirty="0">
                    <a:solidFill>
                      <a:srgbClr val="0000FF"/>
                    </a:solidFill>
                  </a:rPr>
                  <a:t> </a:t>
                </a:r>
                <a:r>
                  <a:rPr lang="zh-CN" altLang="en-US" sz="2400" b="1" i="1" dirty="0">
                    <a:solidFill>
                      <a:srgbClr val="CDA56F"/>
                    </a:solidFill>
                    <a:latin typeface="Cambria Math" panose="02040503050406030204" pitchFamily="18" charset="0"/>
                  </a:rPr>
                  <a:t>𝒇 </a:t>
                </a:r>
                <a:r>
                  <a:rPr lang="zh-CN" altLang="en-US" sz="2400" i="1" dirty="0">
                    <a:solidFill>
                      <a:srgbClr val="0000FF"/>
                    </a:solidFill>
                  </a:rPr>
                  <a:t>？</a:t>
                </a:r>
              </a:p>
              <a:p>
                <a:endParaRPr lang="en-US" altLang="zh-CN" sz="2400" i="1" dirty="0">
                  <a:solidFill>
                    <a:srgbClr val="0000FF"/>
                  </a:solidFill>
                </a:endParaRPr>
              </a:p>
              <a:p>
                <a:r>
                  <a:rPr lang="en-US" altLang="zh-CN" sz="2400" i="1" dirty="0">
                    <a:solidFill>
                      <a:srgbClr val="0000FF"/>
                    </a:solidFill>
                  </a:rPr>
                  <a:t> </a:t>
                </a:r>
                <a:endParaRPr lang="zh-CN" altLang="en-US" sz="2400" i="1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FBC151EA-4691-43B0-BC35-8F6506A31C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0569" y="3241911"/>
                <a:ext cx="5071673" cy="2177519"/>
              </a:xfrm>
              <a:prstGeom prst="rect">
                <a:avLst/>
              </a:prstGeom>
              <a:blipFill>
                <a:blip r:embed="rId5"/>
                <a:stretch>
                  <a:fillRect l="-1563" t="-56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文本框 14">
            <a:extLst>
              <a:ext uri="{FF2B5EF4-FFF2-40B4-BE49-F238E27FC236}">
                <a16:creationId xmlns:a16="http://schemas.microsoft.com/office/drawing/2014/main" id="{8494B0C0-76FA-4C63-9D24-1BAFC86C34EA}"/>
              </a:ext>
            </a:extLst>
          </p:cNvPr>
          <p:cNvSpPr txBox="1"/>
          <p:nvPr/>
        </p:nvSpPr>
        <p:spPr>
          <a:xfrm>
            <a:off x="6659745" y="5000585"/>
            <a:ext cx="5253320" cy="1384995"/>
          </a:xfrm>
          <a:prstGeom prst="rect">
            <a:avLst/>
          </a:prstGeom>
          <a:solidFill>
            <a:srgbClr val="FFFF00">
              <a:alpha val="44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能否证明在满足什么样的条件下，感知器算法经过足够次迭代，一定会收敛</a:t>
            </a:r>
          </a:p>
        </p:txBody>
      </p:sp>
    </p:spTree>
    <p:extLst>
      <p:ext uri="{BB962C8B-B14F-4D97-AF65-F5344CB8AC3E}">
        <p14:creationId xmlns:p14="http://schemas.microsoft.com/office/powerpoint/2010/main" val="275280546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/>
          </p:cNvSpPr>
          <p:nvPr/>
        </p:nvSpPr>
        <p:spPr bwMode="auto">
          <a:xfrm>
            <a:off x="0" y="5589240"/>
            <a:ext cx="12192000" cy="864096"/>
          </a:xfrm>
          <a:custGeom>
            <a:avLst/>
            <a:gdLst>
              <a:gd name="T0" fmla="*/ 1115 w 5702"/>
              <a:gd name="T1" fmla="*/ 0 h 1219"/>
              <a:gd name="T2" fmla="*/ 1277 w 5702"/>
              <a:gd name="T3" fmla="*/ 0 h 1219"/>
              <a:gd name="T4" fmla="*/ 1428 w 5702"/>
              <a:gd name="T5" fmla="*/ 2 h 1219"/>
              <a:gd name="T6" fmla="*/ 1569 w 5702"/>
              <a:gd name="T7" fmla="*/ 2 h 1219"/>
              <a:gd name="T8" fmla="*/ 1698 w 5702"/>
              <a:gd name="T9" fmla="*/ 4 h 1219"/>
              <a:gd name="T10" fmla="*/ 1816 w 5702"/>
              <a:gd name="T11" fmla="*/ 6 h 1219"/>
              <a:gd name="T12" fmla="*/ 1922 w 5702"/>
              <a:gd name="T13" fmla="*/ 7 h 1219"/>
              <a:gd name="T14" fmla="*/ 2018 w 5702"/>
              <a:gd name="T15" fmla="*/ 11 h 1219"/>
              <a:gd name="T16" fmla="*/ 2102 w 5702"/>
              <a:gd name="T17" fmla="*/ 14 h 1219"/>
              <a:gd name="T18" fmla="*/ 2201 w 5702"/>
              <a:gd name="T19" fmla="*/ 20 h 1219"/>
              <a:gd name="T20" fmla="*/ 2293 w 5702"/>
              <a:gd name="T21" fmla="*/ 32 h 1219"/>
              <a:gd name="T22" fmla="*/ 2375 w 5702"/>
              <a:gd name="T23" fmla="*/ 46 h 1219"/>
              <a:gd name="T24" fmla="*/ 2452 w 5702"/>
              <a:gd name="T25" fmla="*/ 63 h 1219"/>
              <a:gd name="T26" fmla="*/ 2518 w 5702"/>
              <a:gd name="T27" fmla="*/ 84 h 1219"/>
              <a:gd name="T28" fmla="*/ 2579 w 5702"/>
              <a:gd name="T29" fmla="*/ 107 h 1219"/>
              <a:gd name="T30" fmla="*/ 2633 w 5702"/>
              <a:gd name="T31" fmla="*/ 131 h 1219"/>
              <a:gd name="T32" fmla="*/ 2680 w 5702"/>
              <a:gd name="T33" fmla="*/ 157 h 1219"/>
              <a:gd name="T34" fmla="*/ 2722 w 5702"/>
              <a:gd name="T35" fmla="*/ 185 h 1219"/>
              <a:gd name="T36" fmla="*/ 2756 w 5702"/>
              <a:gd name="T37" fmla="*/ 213 h 1219"/>
              <a:gd name="T38" fmla="*/ 2788 w 5702"/>
              <a:gd name="T39" fmla="*/ 241 h 1219"/>
              <a:gd name="T40" fmla="*/ 2812 w 5702"/>
              <a:gd name="T41" fmla="*/ 269 h 1219"/>
              <a:gd name="T42" fmla="*/ 2835 w 5702"/>
              <a:gd name="T43" fmla="*/ 295 h 1219"/>
              <a:gd name="T44" fmla="*/ 2852 w 5702"/>
              <a:gd name="T45" fmla="*/ 319 h 1219"/>
              <a:gd name="T46" fmla="*/ 2868 w 5702"/>
              <a:gd name="T47" fmla="*/ 295 h 1219"/>
              <a:gd name="T48" fmla="*/ 2891 w 5702"/>
              <a:gd name="T49" fmla="*/ 269 h 1219"/>
              <a:gd name="T50" fmla="*/ 2915 w 5702"/>
              <a:gd name="T51" fmla="*/ 241 h 1219"/>
              <a:gd name="T52" fmla="*/ 2946 w 5702"/>
              <a:gd name="T53" fmla="*/ 213 h 1219"/>
              <a:gd name="T54" fmla="*/ 2981 w 5702"/>
              <a:gd name="T55" fmla="*/ 185 h 1219"/>
              <a:gd name="T56" fmla="*/ 3023 w 5702"/>
              <a:gd name="T57" fmla="*/ 157 h 1219"/>
              <a:gd name="T58" fmla="*/ 3070 w 5702"/>
              <a:gd name="T59" fmla="*/ 131 h 1219"/>
              <a:gd name="T60" fmla="*/ 3124 w 5702"/>
              <a:gd name="T61" fmla="*/ 107 h 1219"/>
              <a:gd name="T62" fmla="*/ 3185 w 5702"/>
              <a:gd name="T63" fmla="*/ 84 h 1219"/>
              <a:gd name="T64" fmla="*/ 3253 w 5702"/>
              <a:gd name="T65" fmla="*/ 63 h 1219"/>
              <a:gd name="T66" fmla="*/ 3328 w 5702"/>
              <a:gd name="T67" fmla="*/ 46 h 1219"/>
              <a:gd name="T68" fmla="*/ 3409 w 5702"/>
              <a:gd name="T69" fmla="*/ 32 h 1219"/>
              <a:gd name="T70" fmla="*/ 3502 w 5702"/>
              <a:gd name="T71" fmla="*/ 20 h 1219"/>
              <a:gd name="T72" fmla="*/ 3601 w 5702"/>
              <a:gd name="T73" fmla="*/ 14 h 1219"/>
              <a:gd name="T74" fmla="*/ 3684 w 5702"/>
              <a:gd name="T75" fmla="*/ 11 h 1219"/>
              <a:gd name="T76" fmla="*/ 3780 w 5702"/>
              <a:gd name="T77" fmla="*/ 7 h 1219"/>
              <a:gd name="T78" fmla="*/ 3886 w 5702"/>
              <a:gd name="T79" fmla="*/ 6 h 1219"/>
              <a:gd name="T80" fmla="*/ 4005 w 5702"/>
              <a:gd name="T81" fmla="*/ 4 h 1219"/>
              <a:gd name="T82" fmla="*/ 4134 w 5702"/>
              <a:gd name="T83" fmla="*/ 2 h 1219"/>
              <a:gd name="T84" fmla="*/ 4275 w 5702"/>
              <a:gd name="T85" fmla="*/ 2 h 1219"/>
              <a:gd name="T86" fmla="*/ 4426 w 5702"/>
              <a:gd name="T87" fmla="*/ 0 h 1219"/>
              <a:gd name="T88" fmla="*/ 4588 w 5702"/>
              <a:gd name="T89" fmla="*/ 0 h 1219"/>
              <a:gd name="T90" fmla="*/ 4799 w 5702"/>
              <a:gd name="T91" fmla="*/ 0 h 1219"/>
              <a:gd name="T92" fmla="*/ 4999 w 5702"/>
              <a:gd name="T93" fmla="*/ 2 h 1219"/>
              <a:gd name="T94" fmla="*/ 5189 w 5702"/>
              <a:gd name="T95" fmla="*/ 4 h 1219"/>
              <a:gd name="T96" fmla="*/ 5368 w 5702"/>
              <a:gd name="T97" fmla="*/ 6 h 1219"/>
              <a:gd name="T98" fmla="*/ 5541 w 5702"/>
              <a:gd name="T99" fmla="*/ 7 h 1219"/>
              <a:gd name="T100" fmla="*/ 5702 w 5702"/>
              <a:gd name="T101" fmla="*/ 9 h 1219"/>
              <a:gd name="T102" fmla="*/ 5702 w 5702"/>
              <a:gd name="T103" fmla="*/ 1219 h 1219"/>
              <a:gd name="T104" fmla="*/ 0 w 5702"/>
              <a:gd name="T105" fmla="*/ 1219 h 1219"/>
              <a:gd name="T106" fmla="*/ 0 w 5702"/>
              <a:gd name="T107" fmla="*/ 9 h 1219"/>
              <a:gd name="T108" fmla="*/ 164 w 5702"/>
              <a:gd name="T109" fmla="*/ 7 h 1219"/>
              <a:gd name="T110" fmla="*/ 335 w 5702"/>
              <a:gd name="T111" fmla="*/ 6 h 1219"/>
              <a:gd name="T112" fmla="*/ 514 w 5702"/>
              <a:gd name="T113" fmla="*/ 4 h 1219"/>
              <a:gd name="T114" fmla="*/ 704 w 5702"/>
              <a:gd name="T115" fmla="*/ 2 h 1219"/>
              <a:gd name="T116" fmla="*/ 904 w 5702"/>
              <a:gd name="T117" fmla="*/ 0 h 1219"/>
              <a:gd name="T118" fmla="*/ 1115 w 5702"/>
              <a:gd name="T119" fmla="*/ 0 h 1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702" h="1219">
                <a:moveTo>
                  <a:pt x="1115" y="0"/>
                </a:moveTo>
                <a:lnTo>
                  <a:pt x="1277" y="0"/>
                </a:lnTo>
                <a:lnTo>
                  <a:pt x="1428" y="2"/>
                </a:lnTo>
                <a:lnTo>
                  <a:pt x="1569" y="2"/>
                </a:lnTo>
                <a:lnTo>
                  <a:pt x="1698" y="4"/>
                </a:lnTo>
                <a:lnTo>
                  <a:pt x="1816" y="6"/>
                </a:lnTo>
                <a:lnTo>
                  <a:pt x="1922" y="7"/>
                </a:lnTo>
                <a:lnTo>
                  <a:pt x="2018" y="11"/>
                </a:lnTo>
                <a:lnTo>
                  <a:pt x="2102" y="14"/>
                </a:lnTo>
                <a:lnTo>
                  <a:pt x="2201" y="20"/>
                </a:lnTo>
                <a:lnTo>
                  <a:pt x="2293" y="32"/>
                </a:lnTo>
                <a:lnTo>
                  <a:pt x="2375" y="46"/>
                </a:lnTo>
                <a:lnTo>
                  <a:pt x="2452" y="63"/>
                </a:lnTo>
                <a:lnTo>
                  <a:pt x="2518" y="84"/>
                </a:lnTo>
                <a:lnTo>
                  <a:pt x="2579" y="107"/>
                </a:lnTo>
                <a:lnTo>
                  <a:pt x="2633" y="131"/>
                </a:lnTo>
                <a:lnTo>
                  <a:pt x="2680" y="157"/>
                </a:lnTo>
                <a:lnTo>
                  <a:pt x="2722" y="185"/>
                </a:lnTo>
                <a:lnTo>
                  <a:pt x="2756" y="213"/>
                </a:lnTo>
                <a:lnTo>
                  <a:pt x="2788" y="241"/>
                </a:lnTo>
                <a:lnTo>
                  <a:pt x="2812" y="269"/>
                </a:lnTo>
                <a:lnTo>
                  <a:pt x="2835" y="295"/>
                </a:lnTo>
                <a:lnTo>
                  <a:pt x="2852" y="319"/>
                </a:lnTo>
                <a:lnTo>
                  <a:pt x="2868" y="295"/>
                </a:lnTo>
                <a:lnTo>
                  <a:pt x="2891" y="269"/>
                </a:lnTo>
                <a:lnTo>
                  <a:pt x="2915" y="241"/>
                </a:lnTo>
                <a:lnTo>
                  <a:pt x="2946" y="213"/>
                </a:lnTo>
                <a:lnTo>
                  <a:pt x="2981" y="185"/>
                </a:lnTo>
                <a:lnTo>
                  <a:pt x="3023" y="157"/>
                </a:lnTo>
                <a:lnTo>
                  <a:pt x="3070" y="131"/>
                </a:lnTo>
                <a:lnTo>
                  <a:pt x="3124" y="107"/>
                </a:lnTo>
                <a:lnTo>
                  <a:pt x="3185" y="84"/>
                </a:lnTo>
                <a:lnTo>
                  <a:pt x="3253" y="63"/>
                </a:lnTo>
                <a:lnTo>
                  <a:pt x="3328" y="46"/>
                </a:lnTo>
                <a:lnTo>
                  <a:pt x="3409" y="32"/>
                </a:lnTo>
                <a:lnTo>
                  <a:pt x="3502" y="20"/>
                </a:lnTo>
                <a:lnTo>
                  <a:pt x="3601" y="14"/>
                </a:lnTo>
                <a:lnTo>
                  <a:pt x="3684" y="11"/>
                </a:lnTo>
                <a:lnTo>
                  <a:pt x="3780" y="7"/>
                </a:lnTo>
                <a:lnTo>
                  <a:pt x="3886" y="6"/>
                </a:lnTo>
                <a:lnTo>
                  <a:pt x="4005" y="4"/>
                </a:lnTo>
                <a:lnTo>
                  <a:pt x="4134" y="2"/>
                </a:lnTo>
                <a:lnTo>
                  <a:pt x="4275" y="2"/>
                </a:lnTo>
                <a:lnTo>
                  <a:pt x="4426" y="0"/>
                </a:lnTo>
                <a:lnTo>
                  <a:pt x="4588" y="0"/>
                </a:lnTo>
                <a:lnTo>
                  <a:pt x="4799" y="0"/>
                </a:lnTo>
                <a:lnTo>
                  <a:pt x="4999" y="2"/>
                </a:lnTo>
                <a:lnTo>
                  <a:pt x="5189" y="4"/>
                </a:lnTo>
                <a:lnTo>
                  <a:pt x="5368" y="6"/>
                </a:lnTo>
                <a:lnTo>
                  <a:pt x="5541" y="7"/>
                </a:lnTo>
                <a:lnTo>
                  <a:pt x="5702" y="9"/>
                </a:lnTo>
                <a:lnTo>
                  <a:pt x="5702" y="1219"/>
                </a:lnTo>
                <a:lnTo>
                  <a:pt x="0" y="1219"/>
                </a:lnTo>
                <a:lnTo>
                  <a:pt x="0" y="9"/>
                </a:lnTo>
                <a:lnTo>
                  <a:pt x="164" y="7"/>
                </a:lnTo>
                <a:lnTo>
                  <a:pt x="335" y="6"/>
                </a:lnTo>
                <a:lnTo>
                  <a:pt x="514" y="4"/>
                </a:lnTo>
                <a:lnTo>
                  <a:pt x="704" y="2"/>
                </a:lnTo>
                <a:lnTo>
                  <a:pt x="904" y="0"/>
                </a:lnTo>
                <a:lnTo>
                  <a:pt x="1115" y="0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-24680" y="5425669"/>
            <a:ext cx="12216680" cy="357166"/>
          </a:xfrm>
          <a:custGeom>
            <a:avLst/>
            <a:gdLst>
              <a:gd name="T0" fmla="*/ 1184 w 5702"/>
              <a:gd name="T1" fmla="*/ 0 h 394"/>
              <a:gd name="T2" fmla="*/ 1492 w 5702"/>
              <a:gd name="T3" fmla="*/ 2 h 394"/>
              <a:gd name="T4" fmla="*/ 1754 w 5702"/>
              <a:gd name="T5" fmla="*/ 5 h 394"/>
              <a:gd name="T6" fmla="*/ 1968 w 5702"/>
              <a:gd name="T7" fmla="*/ 11 h 394"/>
              <a:gd name="T8" fmla="*/ 2156 w 5702"/>
              <a:gd name="T9" fmla="*/ 19 h 394"/>
              <a:gd name="T10" fmla="*/ 2333 w 5702"/>
              <a:gd name="T11" fmla="*/ 42 h 394"/>
              <a:gd name="T12" fmla="*/ 2480 w 5702"/>
              <a:gd name="T13" fmla="*/ 78 h 394"/>
              <a:gd name="T14" fmla="*/ 2598 w 5702"/>
              <a:gd name="T15" fmla="*/ 122 h 394"/>
              <a:gd name="T16" fmla="*/ 2690 w 5702"/>
              <a:gd name="T17" fmla="*/ 172 h 394"/>
              <a:gd name="T18" fmla="*/ 2763 w 5702"/>
              <a:gd name="T19" fmla="*/ 225 h 394"/>
              <a:gd name="T20" fmla="*/ 2816 w 5702"/>
              <a:gd name="T21" fmla="*/ 277 h 394"/>
              <a:gd name="T22" fmla="*/ 2852 w 5702"/>
              <a:gd name="T23" fmla="*/ 326 h 394"/>
              <a:gd name="T24" fmla="*/ 2887 w 5702"/>
              <a:gd name="T25" fmla="*/ 277 h 394"/>
              <a:gd name="T26" fmla="*/ 2939 w 5702"/>
              <a:gd name="T27" fmla="*/ 225 h 394"/>
              <a:gd name="T28" fmla="*/ 3012 w 5702"/>
              <a:gd name="T29" fmla="*/ 172 h 394"/>
              <a:gd name="T30" fmla="*/ 3105 w 5702"/>
              <a:gd name="T31" fmla="*/ 122 h 394"/>
              <a:gd name="T32" fmla="*/ 3223 w 5702"/>
              <a:gd name="T33" fmla="*/ 78 h 394"/>
              <a:gd name="T34" fmla="*/ 3369 w 5702"/>
              <a:gd name="T35" fmla="*/ 42 h 394"/>
              <a:gd name="T36" fmla="*/ 3547 w 5702"/>
              <a:gd name="T37" fmla="*/ 19 h 394"/>
              <a:gd name="T38" fmla="*/ 3735 w 5702"/>
              <a:gd name="T39" fmla="*/ 11 h 394"/>
              <a:gd name="T40" fmla="*/ 3949 w 5702"/>
              <a:gd name="T41" fmla="*/ 5 h 394"/>
              <a:gd name="T42" fmla="*/ 4210 w 5702"/>
              <a:gd name="T43" fmla="*/ 2 h 394"/>
              <a:gd name="T44" fmla="*/ 4519 w 5702"/>
              <a:gd name="T45" fmla="*/ 0 h 394"/>
              <a:gd name="T46" fmla="*/ 4907 w 5702"/>
              <a:gd name="T47" fmla="*/ 0 h 394"/>
              <a:gd name="T48" fmla="*/ 5318 w 5702"/>
              <a:gd name="T49" fmla="*/ 2 h 394"/>
              <a:gd name="T50" fmla="*/ 5702 w 5702"/>
              <a:gd name="T51" fmla="*/ 5 h 394"/>
              <a:gd name="T52" fmla="*/ 5513 w 5702"/>
              <a:gd name="T53" fmla="*/ 72 h 394"/>
              <a:gd name="T54" fmla="*/ 5116 w 5702"/>
              <a:gd name="T55" fmla="*/ 70 h 394"/>
              <a:gd name="T56" fmla="*/ 4689 w 5702"/>
              <a:gd name="T57" fmla="*/ 68 h 394"/>
              <a:gd name="T58" fmla="*/ 4358 w 5702"/>
              <a:gd name="T59" fmla="*/ 70 h 394"/>
              <a:gd name="T60" fmla="*/ 4073 w 5702"/>
              <a:gd name="T61" fmla="*/ 72 h 394"/>
              <a:gd name="T62" fmla="*/ 3836 w 5702"/>
              <a:gd name="T63" fmla="*/ 75 h 394"/>
              <a:gd name="T64" fmla="*/ 3648 w 5702"/>
              <a:gd name="T65" fmla="*/ 80 h 394"/>
              <a:gd name="T66" fmla="*/ 3455 w 5702"/>
              <a:gd name="T67" fmla="*/ 98 h 394"/>
              <a:gd name="T68" fmla="*/ 3293 w 5702"/>
              <a:gd name="T69" fmla="*/ 127 h 394"/>
              <a:gd name="T70" fmla="*/ 3162 w 5702"/>
              <a:gd name="T71" fmla="*/ 167 h 394"/>
              <a:gd name="T72" fmla="*/ 3056 w 5702"/>
              <a:gd name="T73" fmla="*/ 214 h 394"/>
              <a:gd name="T74" fmla="*/ 2974 w 5702"/>
              <a:gd name="T75" fmla="*/ 266 h 394"/>
              <a:gd name="T76" fmla="*/ 2911 w 5702"/>
              <a:gd name="T77" fmla="*/ 320 h 394"/>
              <a:gd name="T78" fmla="*/ 2868 w 5702"/>
              <a:gd name="T79" fmla="*/ 371 h 394"/>
              <a:gd name="T80" fmla="*/ 2835 w 5702"/>
              <a:gd name="T81" fmla="*/ 371 h 394"/>
              <a:gd name="T82" fmla="*/ 2791 w 5702"/>
              <a:gd name="T83" fmla="*/ 320 h 394"/>
              <a:gd name="T84" fmla="*/ 2730 w 5702"/>
              <a:gd name="T85" fmla="*/ 266 h 394"/>
              <a:gd name="T86" fmla="*/ 2647 w 5702"/>
              <a:gd name="T87" fmla="*/ 214 h 394"/>
              <a:gd name="T88" fmla="*/ 2542 w 5702"/>
              <a:gd name="T89" fmla="*/ 167 h 394"/>
              <a:gd name="T90" fmla="*/ 2410 w 5702"/>
              <a:gd name="T91" fmla="*/ 127 h 394"/>
              <a:gd name="T92" fmla="*/ 2248 w 5702"/>
              <a:gd name="T93" fmla="*/ 98 h 394"/>
              <a:gd name="T94" fmla="*/ 2055 w 5702"/>
              <a:gd name="T95" fmla="*/ 80 h 394"/>
              <a:gd name="T96" fmla="*/ 1867 w 5702"/>
              <a:gd name="T97" fmla="*/ 75 h 394"/>
              <a:gd name="T98" fmla="*/ 1630 w 5702"/>
              <a:gd name="T99" fmla="*/ 72 h 394"/>
              <a:gd name="T100" fmla="*/ 1344 w 5702"/>
              <a:gd name="T101" fmla="*/ 70 h 394"/>
              <a:gd name="T102" fmla="*/ 1014 w 5702"/>
              <a:gd name="T103" fmla="*/ 68 h 394"/>
              <a:gd name="T104" fmla="*/ 587 w 5702"/>
              <a:gd name="T105" fmla="*/ 70 h 394"/>
              <a:gd name="T106" fmla="*/ 190 w 5702"/>
              <a:gd name="T107" fmla="*/ 72 h 394"/>
              <a:gd name="T108" fmla="*/ 0 w 5702"/>
              <a:gd name="T109" fmla="*/ 5 h 394"/>
              <a:gd name="T110" fmla="*/ 385 w 5702"/>
              <a:gd name="T111" fmla="*/ 2 h 394"/>
              <a:gd name="T112" fmla="*/ 796 w 5702"/>
              <a:gd name="T113" fmla="*/ 0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702" h="394">
                <a:moveTo>
                  <a:pt x="1014" y="0"/>
                </a:moveTo>
                <a:lnTo>
                  <a:pt x="1184" y="0"/>
                </a:lnTo>
                <a:lnTo>
                  <a:pt x="1344" y="0"/>
                </a:lnTo>
                <a:lnTo>
                  <a:pt x="1492" y="2"/>
                </a:lnTo>
                <a:lnTo>
                  <a:pt x="1630" y="4"/>
                </a:lnTo>
                <a:lnTo>
                  <a:pt x="1754" y="5"/>
                </a:lnTo>
                <a:lnTo>
                  <a:pt x="1867" y="7"/>
                </a:lnTo>
                <a:lnTo>
                  <a:pt x="1968" y="11"/>
                </a:lnTo>
                <a:lnTo>
                  <a:pt x="2055" y="12"/>
                </a:lnTo>
                <a:lnTo>
                  <a:pt x="2156" y="19"/>
                </a:lnTo>
                <a:lnTo>
                  <a:pt x="2248" y="30"/>
                </a:lnTo>
                <a:lnTo>
                  <a:pt x="2333" y="42"/>
                </a:lnTo>
                <a:lnTo>
                  <a:pt x="2410" y="59"/>
                </a:lnTo>
                <a:lnTo>
                  <a:pt x="2480" y="78"/>
                </a:lnTo>
                <a:lnTo>
                  <a:pt x="2542" y="99"/>
                </a:lnTo>
                <a:lnTo>
                  <a:pt x="2598" y="122"/>
                </a:lnTo>
                <a:lnTo>
                  <a:pt x="2647" y="146"/>
                </a:lnTo>
                <a:lnTo>
                  <a:pt x="2690" y="172"/>
                </a:lnTo>
                <a:lnTo>
                  <a:pt x="2730" y="199"/>
                </a:lnTo>
                <a:lnTo>
                  <a:pt x="2763" y="225"/>
                </a:lnTo>
                <a:lnTo>
                  <a:pt x="2791" y="253"/>
                </a:lnTo>
                <a:lnTo>
                  <a:pt x="2816" y="277"/>
                </a:lnTo>
                <a:lnTo>
                  <a:pt x="2835" y="303"/>
                </a:lnTo>
                <a:lnTo>
                  <a:pt x="2852" y="326"/>
                </a:lnTo>
                <a:lnTo>
                  <a:pt x="2868" y="303"/>
                </a:lnTo>
                <a:lnTo>
                  <a:pt x="2887" y="277"/>
                </a:lnTo>
                <a:lnTo>
                  <a:pt x="2911" y="253"/>
                </a:lnTo>
                <a:lnTo>
                  <a:pt x="2939" y="225"/>
                </a:lnTo>
                <a:lnTo>
                  <a:pt x="2974" y="199"/>
                </a:lnTo>
                <a:lnTo>
                  <a:pt x="3012" y="172"/>
                </a:lnTo>
                <a:lnTo>
                  <a:pt x="3056" y="146"/>
                </a:lnTo>
                <a:lnTo>
                  <a:pt x="3105" y="122"/>
                </a:lnTo>
                <a:lnTo>
                  <a:pt x="3162" y="99"/>
                </a:lnTo>
                <a:lnTo>
                  <a:pt x="3223" y="78"/>
                </a:lnTo>
                <a:lnTo>
                  <a:pt x="3293" y="59"/>
                </a:lnTo>
                <a:lnTo>
                  <a:pt x="3369" y="42"/>
                </a:lnTo>
                <a:lnTo>
                  <a:pt x="3455" y="30"/>
                </a:lnTo>
                <a:lnTo>
                  <a:pt x="3547" y="19"/>
                </a:lnTo>
                <a:lnTo>
                  <a:pt x="3648" y="12"/>
                </a:lnTo>
                <a:lnTo>
                  <a:pt x="3735" y="11"/>
                </a:lnTo>
                <a:lnTo>
                  <a:pt x="3836" y="7"/>
                </a:lnTo>
                <a:lnTo>
                  <a:pt x="3949" y="5"/>
                </a:lnTo>
                <a:lnTo>
                  <a:pt x="4073" y="4"/>
                </a:lnTo>
                <a:lnTo>
                  <a:pt x="4210" y="2"/>
                </a:lnTo>
                <a:lnTo>
                  <a:pt x="4358" y="0"/>
                </a:lnTo>
                <a:lnTo>
                  <a:pt x="4519" y="0"/>
                </a:lnTo>
                <a:lnTo>
                  <a:pt x="4689" y="0"/>
                </a:lnTo>
                <a:lnTo>
                  <a:pt x="4907" y="0"/>
                </a:lnTo>
                <a:lnTo>
                  <a:pt x="5116" y="2"/>
                </a:lnTo>
                <a:lnTo>
                  <a:pt x="5318" y="2"/>
                </a:lnTo>
                <a:lnTo>
                  <a:pt x="5513" y="4"/>
                </a:lnTo>
                <a:lnTo>
                  <a:pt x="5702" y="5"/>
                </a:lnTo>
                <a:lnTo>
                  <a:pt x="5702" y="73"/>
                </a:lnTo>
                <a:lnTo>
                  <a:pt x="5513" y="72"/>
                </a:lnTo>
                <a:lnTo>
                  <a:pt x="5318" y="70"/>
                </a:lnTo>
                <a:lnTo>
                  <a:pt x="5116" y="70"/>
                </a:lnTo>
                <a:lnTo>
                  <a:pt x="4907" y="68"/>
                </a:lnTo>
                <a:lnTo>
                  <a:pt x="4689" y="68"/>
                </a:lnTo>
                <a:lnTo>
                  <a:pt x="4519" y="68"/>
                </a:lnTo>
                <a:lnTo>
                  <a:pt x="4358" y="70"/>
                </a:lnTo>
                <a:lnTo>
                  <a:pt x="4210" y="70"/>
                </a:lnTo>
                <a:lnTo>
                  <a:pt x="4073" y="72"/>
                </a:lnTo>
                <a:lnTo>
                  <a:pt x="3949" y="73"/>
                </a:lnTo>
                <a:lnTo>
                  <a:pt x="3836" y="75"/>
                </a:lnTo>
                <a:lnTo>
                  <a:pt x="3735" y="78"/>
                </a:lnTo>
                <a:lnTo>
                  <a:pt x="3648" y="80"/>
                </a:lnTo>
                <a:lnTo>
                  <a:pt x="3547" y="87"/>
                </a:lnTo>
                <a:lnTo>
                  <a:pt x="3455" y="98"/>
                </a:lnTo>
                <a:lnTo>
                  <a:pt x="3369" y="110"/>
                </a:lnTo>
                <a:lnTo>
                  <a:pt x="3293" y="127"/>
                </a:lnTo>
                <a:lnTo>
                  <a:pt x="3223" y="146"/>
                </a:lnTo>
                <a:lnTo>
                  <a:pt x="3162" y="167"/>
                </a:lnTo>
                <a:lnTo>
                  <a:pt x="3105" y="190"/>
                </a:lnTo>
                <a:lnTo>
                  <a:pt x="3056" y="214"/>
                </a:lnTo>
                <a:lnTo>
                  <a:pt x="3012" y="240"/>
                </a:lnTo>
                <a:lnTo>
                  <a:pt x="2974" y="266"/>
                </a:lnTo>
                <a:lnTo>
                  <a:pt x="2939" y="293"/>
                </a:lnTo>
                <a:lnTo>
                  <a:pt x="2911" y="320"/>
                </a:lnTo>
                <a:lnTo>
                  <a:pt x="2887" y="345"/>
                </a:lnTo>
                <a:lnTo>
                  <a:pt x="2868" y="371"/>
                </a:lnTo>
                <a:lnTo>
                  <a:pt x="2852" y="394"/>
                </a:lnTo>
                <a:lnTo>
                  <a:pt x="2835" y="371"/>
                </a:lnTo>
                <a:lnTo>
                  <a:pt x="2816" y="345"/>
                </a:lnTo>
                <a:lnTo>
                  <a:pt x="2791" y="320"/>
                </a:lnTo>
                <a:lnTo>
                  <a:pt x="2763" y="293"/>
                </a:lnTo>
                <a:lnTo>
                  <a:pt x="2730" y="266"/>
                </a:lnTo>
                <a:lnTo>
                  <a:pt x="2690" y="240"/>
                </a:lnTo>
                <a:lnTo>
                  <a:pt x="2647" y="214"/>
                </a:lnTo>
                <a:lnTo>
                  <a:pt x="2598" y="190"/>
                </a:lnTo>
                <a:lnTo>
                  <a:pt x="2542" y="167"/>
                </a:lnTo>
                <a:lnTo>
                  <a:pt x="2480" y="146"/>
                </a:lnTo>
                <a:lnTo>
                  <a:pt x="2410" y="127"/>
                </a:lnTo>
                <a:lnTo>
                  <a:pt x="2333" y="110"/>
                </a:lnTo>
                <a:lnTo>
                  <a:pt x="2248" y="98"/>
                </a:lnTo>
                <a:lnTo>
                  <a:pt x="2156" y="87"/>
                </a:lnTo>
                <a:lnTo>
                  <a:pt x="2055" y="80"/>
                </a:lnTo>
                <a:lnTo>
                  <a:pt x="1968" y="78"/>
                </a:lnTo>
                <a:lnTo>
                  <a:pt x="1867" y="75"/>
                </a:lnTo>
                <a:lnTo>
                  <a:pt x="1754" y="73"/>
                </a:lnTo>
                <a:lnTo>
                  <a:pt x="1630" y="72"/>
                </a:lnTo>
                <a:lnTo>
                  <a:pt x="1492" y="70"/>
                </a:lnTo>
                <a:lnTo>
                  <a:pt x="1344" y="70"/>
                </a:lnTo>
                <a:lnTo>
                  <a:pt x="1184" y="68"/>
                </a:lnTo>
                <a:lnTo>
                  <a:pt x="1014" y="68"/>
                </a:lnTo>
                <a:lnTo>
                  <a:pt x="796" y="68"/>
                </a:lnTo>
                <a:lnTo>
                  <a:pt x="587" y="70"/>
                </a:lnTo>
                <a:lnTo>
                  <a:pt x="385" y="70"/>
                </a:lnTo>
                <a:lnTo>
                  <a:pt x="190" y="72"/>
                </a:lnTo>
                <a:lnTo>
                  <a:pt x="0" y="73"/>
                </a:lnTo>
                <a:lnTo>
                  <a:pt x="0" y="5"/>
                </a:lnTo>
                <a:lnTo>
                  <a:pt x="190" y="4"/>
                </a:lnTo>
                <a:lnTo>
                  <a:pt x="385" y="2"/>
                </a:lnTo>
                <a:lnTo>
                  <a:pt x="587" y="2"/>
                </a:lnTo>
                <a:lnTo>
                  <a:pt x="796" y="0"/>
                </a:lnTo>
                <a:lnTo>
                  <a:pt x="1014" y="0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5EB2B6">
                  <a:lumMod val="20000"/>
                  <a:lumOff val="80000"/>
                </a:srgbClr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468398"/>
            <a:ext cx="1349719" cy="40466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-24680" y="6436962"/>
            <a:ext cx="54726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    </a:t>
            </a:r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A09096AF-27B2-499C-A21C-C65C892B8B1D}"/>
              </a:ext>
            </a:extLst>
          </p:cNvPr>
          <p:cNvSpPr txBox="1">
            <a:spLocks/>
          </p:cNvSpPr>
          <p:nvPr/>
        </p:nvSpPr>
        <p:spPr bwMode="black">
          <a:xfrm>
            <a:off x="407368" y="122882"/>
            <a:ext cx="1092519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第二讲 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黑体" pitchFamily="49" charset="-122"/>
                <a:cs typeface="+mj-cs"/>
              </a:rPr>
              <a:t>感知器  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黑体" pitchFamily="49" charset="-122"/>
                <a:cs typeface="+mj-cs"/>
              </a:rPr>
              <a:t> (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黑体" pitchFamily="49" charset="-122"/>
                <a:cs typeface="+mj-cs"/>
              </a:rPr>
              <a:t>Perceptron for Pattern Recognition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黑体" pitchFamily="49" charset="-122"/>
                <a:cs typeface="+mj-cs"/>
              </a:rPr>
              <a:t>)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ahnschrift SemiBold SemiConden" panose="020B0502040204020203" pitchFamily="34" charset="0"/>
              <a:ea typeface="黑体" pitchFamily="49" charset="-122"/>
              <a:cs typeface="+mj-cs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A11AAC-03BE-45BB-A5C8-11C5A0B0B1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CF87941C-E296-4102-A738-C023D7537A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088" y="1598613"/>
            <a:ext cx="8353425" cy="29142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2.1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感知器模型参数空间 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(</a:t>
            </a:r>
            <a:r>
              <a:rPr kumimoji="0" lang="en-US" altLang="zh-CN" sz="2400" b="1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Perceptron Hypothesis Set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2.2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感知器算法 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(</a:t>
            </a:r>
            <a:r>
              <a:rPr kumimoji="0" lang="en-US" altLang="zh-CN" sz="2400" b="1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Perceptron Learning Algorithm: PLA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2.3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感知器算法的收敛性 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(</a:t>
            </a:r>
            <a:r>
              <a:rPr kumimoji="0" lang="en-US" altLang="zh-CN" sz="2400" b="1" i="1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Guarantee of PLA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2.4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线性不可分情况 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(Non-separable Data) 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幼圆"/>
              <a:cs typeface="幼圆"/>
            </a:endParaRPr>
          </a:p>
        </p:txBody>
      </p:sp>
    </p:spTree>
    <p:extLst>
      <p:ext uri="{BB962C8B-B14F-4D97-AF65-F5344CB8AC3E}">
        <p14:creationId xmlns:p14="http://schemas.microsoft.com/office/powerpoint/2010/main" val="322680090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9913820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lvl="0"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2.3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感知器算法的收敛性（</a:t>
            </a:r>
            <a:r>
              <a:rPr lang="en-US" altLang="zh-CN" i="1" kern="0" dirty="0">
                <a:solidFill>
                  <a:srgbClr val="000000"/>
                </a:solidFill>
              </a:rPr>
              <a:t>Guarantee of PLA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976620"/>
            <a:ext cx="10952161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线性可分性 </a:t>
            </a:r>
            <a:r>
              <a:rPr lang="en-US" altLang="zh-CN" sz="3200" b="1" kern="0" dirty="0">
                <a:solidFill>
                  <a:srgbClr val="0000FF"/>
                </a:solidFill>
                <a:latin typeface="Arial" charset="0"/>
              </a:rPr>
              <a:t>(</a:t>
            </a:r>
            <a:r>
              <a:rPr lang="en-US" altLang="zh-CN" sz="2800" i="1" kern="0" dirty="0">
                <a:latin typeface="Arial" charset="0"/>
              </a:rPr>
              <a:t>linear separable</a:t>
            </a:r>
            <a:r>
              <a:rPr lang="en-US" altLang="zh-CN" sz="3200" b="1" kern="0" dirty="0">
                <a:solidFill>
                  <a:srgbClr val="0000FF"/>
                </a:solidFill>
                <a:latin typeface="Arial" charset="0"/>
              </a:rPr>
              <a:t>)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07A2068-767F-483A-B880-B2EFBE1E6330}"/>
              </a:ext>
            </a:extLst>
          </p:cNvPr>
          <p:cNvSpPr txBox="1"/>
          <p:nvPr/>
        </p:nvSpPr>
        <p:spPr>
          <a:xfrm>
            <a:off x="1195363" y="1726474"/>
            <a:ext cx="2049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PLA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算法收敛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974C480-2E62-4BFC-AD31-BB0F856AD226}"/>
                  </a:ext>
                </a:extLst>
              </p:cNvPr>
              <p:cNvSpPr txBox="1"/>
              <p:nvPr/>
            </p:nvSpPr>
            <p:spPr>
              <a:xfrm>
                <a:off x="3768845" y="2879338"/>
                <a:ext cx="4575056" cy="523220"/>
              </a:xfrm>
              <a:prstGeom prst="rect">
                <a:avLst/>
              </a:prstGeom>
              <a:solidFill>
                <a:srgbClr val="D8D8FF"/>
              </a:solidFill>
            </p:spPr>
            <p:txBody>
              <a:bodyPr wrap="square" rtlCol="0">
                <a:spAutoFit/>
              </a:bodyPr>
              <a:lstStyle/>
              <a:p>
                <a:pPr lvl="0"/>
                <a14:m>
                  <m:oMath xmlns:m="http://schemas.openxmlformats.org/officeDocument/2006/math">
                    <m:r>
                      <a:rPr lang="en-US" altLang="zh-CN" sz="2800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zh-CN" altLang="en-US" sz="2800" b="1" i="1" dirty="0">
                        <a:latin typeface="Cambria Math" panose="02040503050406030204" pitchFamily="18" charset="0"/>
                      </a:rPr>
                      <m:t>𝓓</m:t>
                    </m:r>
                  </m:oMath>
                </a14:m>
                <a:r>
                  <a:rPr lang="zh-CN" altLang="en-US" sz="2800" dirty="0">
                    <a:solidFill>
                      <a:srgbClr val="000000"/>
                    </a:solidFill>
                  </a:rPr>
                  <a:t> 上所有样本是线性可分的</a:t>
                </a:r>
                <a:endPara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974C480-2E62-4BFC-AD31-BB0F856AD2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8845" y="2879338"/>
                <a:ext cx="4575056" cy="523220"/>
              </a:xfrm>
              <a:prstGeom prst="rect">
                <a:avLst/>
              </a:prstGeom>
              <a:blipFill>
                <a:blip r:embed="rId3"/>
                <a:stretch>
                  <a:fillRect t="-11628" r="-1864" b="-3139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箭头: 左右 6">
            <a:extLst>
              <a:ext uri="{FF2B5EF4-FFF2-40B4-BE49-F238E27FC236}">
                <a16:creationId xmlns:a16="http://schemas.microsoft.com/office/drawing/2014/main" id="{D977A3EB-A813-4EF7-A12E-416922064E42}"/>
              </a:ext>
            </a:extLst>
          </p:cNvPr>
          <p:cNvSpPr/>
          <p:nvPr/>
        </p:nvSpPr>
        <p:spPr>
          <a:xfrm>
            <a:off x="3548305" y="1816219"/>
            <a:ext cx="723900" cy="282176"/>
          </a:xfrm>
          <a:prstGeom prst="leftRightArrow">
            <a:avLst/>
          </a:prstGeom>
          <a:solidFill>
            <a:schemeClr val="bg1">
              <a:lumMod val="75000"/>
            </a:schemeClr>
          </a:solidFill>
        </p:spPr>
        <p:txBody>
          <a:bodyPr wrap="none" rtlCol="0" anchor="ctr">
            <a:spAutoFit/>
          </a:bodyPr>
          <a:lstStyle/>
          <a:p>
            <a:pPr algn="ctr"/>
            <a:endParaRPr lang="zh-CN" altLang="en-US" sz="2400" kern="100" dirty="0">
              <a:ea typeface="宋体"/>
              <a:cs typeface="Times New Roman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A22E9CF-1D2A-4CE1-AB77-342EAE3D7E6C}"/>
              </a:ext>
            </a:extLst>
          </p:cNvPr>
          <p:cNvSpPr txBox="1"/>
          <p:nvPr/>
        </p:nvSpPr>
        <p:spPr>
          <a:xfrm>
            <a:off x="4575367" y="1716982"/>
            <a:ext cx="1418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算法停止</a:t>
            </a:r>
          </a:p>
        </p:txBody>
      </p:sp>
      <p:sp>
        <p:nvSpPr>
          <p:cNvPr id="17" name="箭头: 左右 16">
            <a:extLst>
              <a:ext uri="{FF2B5EF4-FFF2-40B4-BE49-F238E27FC236}">
                <a16:creationId xmlns:a16="http://schemas.microsoft.com/office/drawing/2014/main" id="{D029A5F3-27FA-48F1-85FA-4C494D81B123}"/>
              </a:ext>
            </a:extLst>
          </p:cNvPr>
          <p:cNvSpPr/>
          <p:nvPr/>
        </p:nvSpPr>
        <p:spPr>
          <a:xfrm>
            <a:off x="6176765" y="1820944"/>
            <a:ext cx="723900" cy="282176"/>
          </a:xfrm>
          <a:prstGeom prst="leftRightArrow">
            <a:avLst/>
          </a:prstGeom>
          <a:solidFill>
            <a:schemeClr val="bg1">
              <a:lumMod val="75000"/>
            </a:schemeClr>
          </a:solidFill>
        </p:spPr>
        <p:txBody>
          <a:bodyPr wrap="none" rtlCol="0" anchor="ctr">
            <a:spAutoFit/>
          </a:bodyPr>
          <a:lstStyle/>
          <a:p>
            <a:pPr algn="ctr"/>
            <a:endParaRPr lang="zh-CN" altLang="en-US" sz="2400" kern="100" dirty="0"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5BE06E7C-44AA-41DA-8F85-4261A168FEF7}"/>
                  </a:ext>
                </a:extLst>
              </p:cNvPr>
              <p:cNvSpPr txBox="1"/>
              <p:nvPr/>
            </p:nvSpPr>
            <p:spPr>
              <a:xfrm>
                <a:off x="7323597" y="1726474"/>
                <a:ext cx="407982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>
                  <a:defRPr/>
                </a:pPr>
                <a14:m>
                  <m:oMath xmlns:m="http://schemas.openxmlformats.org/officeDocument/2006/math">
                    <m:r>
                      <a:rPr lang="en-US" altLang="zh-CN" sz="240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𝒘</m:t>
                    </m:r>
                    <m:r>
                      <a:rPr lang="en-US" altLang="zh-CN" sz="24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zh-CN" altLang="en-US" sz="24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对</m:t>
                    </m:r>
                    <m:r>
                      <a:rPr lang="en-US" altLang="zh-CN" sz="2400" b="1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zh-CN" altLang="en-US" sz="2400" b="1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𝓓</m:t>
                    </m:r>
                  </m:oMath>
                </a14:m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 上所有样本正确分类</a:t>
                </a:r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5BE06E7C-44AA-41DA-8F85-4261A168FE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3597" y="1726474"/>
                <a:ext cx="4079827" cy="461665"/>
              </a:xfrm>
              <a:prstGeom prst="rect">
                <a:avLst/>
              </a:prstGeom>
              <a:blipFill>
                <a:blip r:embed="rId4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矩形 13">
            <a:extLst>
              <a:ext uri="{FF2B5EF4-FFF2-40B4-BE49-F238E27FC236}">
                <a16:creationId xmlns:a16="http://schemas.microsoft.com/office/drawing/2014/main" id="{5B8ADEAF-ED63-4365-8FC5-A46CE9772201}"/>
              </a:ext>
            </a:extLst>
          </p:cNvPr>
          <p:cNvSpPr/>
          <p:nvPr/>
        </p:nvSpPr>
        <p:spPr>
          <a:xfrm>
            <a:off x="1195363" y="1661160"/>
            <a:ext cx="10059377" cy="570795"/>
          </a:xfrm>
          <a:prstGeom prst="rect">
            <a:avLst/>
          </a:prstGeom>
          <a:ln w="38100">
            <a:solidFill>
              <a:srgbClr val="0000FF"/>
            </a:solidFill>
          </a:ln>
        </p:spPr>
        <p:txBody>
          <a:bodyPr wrap="none" rtlCol="0" anchor="ctr">
            <a:spAutoFit/>
          </a:bodyPr>
          <a:lstStyle/>
          <a:p>
            <a:pPr algn="ctr"/>
            <a:endParaRPr lang="zh-CN" altLang="en-US" sz="2400" kern="100" dirty="0">
              <a:ea typeface="宋体"/>
              <a:cs typeface="Times New Roman"/>
            </a:endParaRPr>
          </a:p>
        </p:txBody>
      </p:sp>
      <p:sp>
        <p:nvSpPr>
          <p:cNvPr id="19" name="箭头: 下 18">
            <a:extLst>
              <a:ext uri="{FF2B5EF4-FFF2-40B4-BE49-F238E27FC236}">
                <a16:creationId xmlns:a16="http://schemas.microsoft.com/office/drawing/2014/main" id="{1512ACD4-B3F2-4432-96C4-F5CAC728610F}"/>
              </a:ext>
            </a:extLst>
          </p:cNvPr>
          <p:cNvSpPr/>
          <p:nvPr/>
        </p:nvSpPr>
        <p:spPr>
          <a:xfrm>
            <a:off x="5087888" y="2331720"/>
            <a:ext cx="467092" cy="494310"/>
          </a:xfrm>
          <a:prstGeom prst="downArrow">
            <a:avLst/>
          </a:prstGeom>
          <a:solidFill>
            <a:srgbClr val="0000FF"/>
          </a:solidFill>
        </p:spPr>
        <p:txBody>
          <a:bodyPr wrap="square" rtlCol="0" anchor="ctr">
            <a:spAutoFit/>
          </a:bodyPr>
          <a:lstStyle/>
          <a:p>
            <a:pPr algn="ctr"/>
            <a:endParaRPr lang="zh-CN" altLang="en-US" sz="2400" kern="100" dirty="0">
              <a:ea typeface="宋体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08811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82565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lvl="0">
              <a:defRPr/>
            </a:pPr>
            <a:r>
              <a:rPr kumimoji="0" lang="zh-CN" altLang="en-US" sz="5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为什么做模式识别</a:t>
            </a:r>
            <a:r>
              <a:rPr kumimoji="0" lang="en-US" altLang="zh-CN" sz="5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?</a:t>
            </a:r>
            <a:endParaRPr kumimoji="0" lang="en-US" sz="50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12" name="图片 1">
            <a:extLst>
              <a:ext uri="{FF2B5EF4-FFF2-40B4-BE49-F238E27FC236}">
                <a16:creationId xmlns:a16="http://schemas.microsoft.com/office/drawing/2014/main" id="{22FA3DF9-E1B5-4621-8637-1F09CB61CE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16" y="1579640"/>
            <a:ext cx="11752967" cy="4093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2739425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9913820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2.3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感知器算法的收敛性（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Guarantee of PLA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1023749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线性可分性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(</a:t>
            </a:r>
            <a:r>
              <a:rPr kumimoji="0" lang="en-US" altLang="zh-CN" sz="2400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charset="0"/>
                <a:ea typeface="+mn-ea"/>
                <a:cs typeface="+mn-cs"/>
              </a:rPr>
              <a:t>linear separable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)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07A2068-767F-483A-B880-B2EFBE1E6330}"/>
              </a:ext>
            </a:extLst>
          </p:cNvPr>
          <p:cNvSpPr txBox="1"/>
          <p:nvPr/>
        </p:nvSpPr>
        <p:spPr>
          <a:xfrm>
            <a:off x="1195363" y="1726474"/>
            <a:ext cx="2049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PLA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算法收敛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974C480-2E62-4BFC-AD31-BB0F856AD226}"/>
                  </a:ext>
                </a:extLst>
              </p:cNvPr>
              <p:cNvSpPr txBox="1"/>
              <p:nvPr/>
            </p:nvSpPr>
            <p:spPr>
              <a:xfrm>
                <a:off x="3768845" y="2879338"/>
                <a:ext cx="4575056" cy="523220"/>
              </a:xfrm>
              <a:prstGeom prst="rect">
                <a:avLst/>
              </a:prstGeom>
              <a:solidFill>
                <a:srgbClr val="D8D8FF"/>
              </a:solidFill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altLang="zh-CN" sz="28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</m:t>
                    </m:r>
                    <m:r>
                      <a:rPr kumimoji="0" lang="zh-CN" altLang="en-US" sz="2800" b="1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𝓓</m:t>
                    </m:r>
                  </m:oMath>
                </a14:m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 上所有样本是线性可分的</a:t>
                </a: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974C480-2E62-4BFC-AD31-BB0F856AD2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8845" y="2879338"/>
                <a:ext cx="4575056" cy="523220"/>
              </a:xfrm>
              <a:prstGeom prst="rect">
                <a:avLst/>
              </a:prstGeom>
              <a:blipFill>
                <a:blip r:embed="rId3"/>
                <a:stretch>
                  <a:fillRect t="-11628" r="-1864" b="-3139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箭头: 左右 6">
            <a:extLst>
              <a:ext uri="{FF2B5EF4-FFF2-40B4-BE49-F238E27FC236}">
                <a16:creationId xmlns:a16="http://schemas.microsoft.com/office/drawing/2014/main" id="{D977A3EB-A813-4EF7-A12E-416922064E42}"/>
              </a:ext>
            </a:extLst>
          </p:cNvPr>
          <p:cNvSpPr/>
          <p:nvPr/>
        </p:nvSpPr>
        <p:spPr>
          <a:xfrm>
            <a:off x="3548305" y="1816219"/>
            <a:ext cx="723900" cy="282176"/>
          </a:xfrm>
          <a:prstGeom prst="leftRightArrow">
            <a:avLst/>
          </a:prstGeom>
          <a:solidFill>
            <a:schemeClr val="bg1">
              <a:lumMod val="75000"/>
            </a:schemeClr>
          </a:solidFill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A22E9CF-1D2A-4CE1-AB77-342EAE3D7E6C}"/>
              </a:ext>
            </a:extLst>
          </p:cNvPr>
          <p:cNvSpPr txBox="1"/>
          <p:nvPr/>
        </p:nvSpPr>
        <p:spPr>
          <a:xfrm>
            <a:off x="4575367" y="1716982"/>
            <a:ext cx="1418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算法停止</a:t>
            </a:r>
          </a:p>
        </p:txBody>
      </p:sp>
      <p:sp>
        <p:nvSpPr>
          <p:cNvPr id="17" name="箭头: 左右 16">
            <a:extLst>
              <a:ext uri="{FF2B5EF4-FFF2-40B4-BE49-F238E27FC236}">
                <a16:creationId xmlns:a16="http://schemas.microsoft.com/office/drawing/2014/main" id="{D029A5F3-27FA-48F1-85FA-4C494D81B123}"/>
              </a:ext>
            </a:extLst>
          </p:cNvPr>
          <p:cNvSpPr/>
          <p:nvPr/>
        </p:nvSpPr>
        <p:spPr>
          <a:xfrm>
            <a:off x="6176765" y="1820944"/>
            <a:ext cx="723900" cy="282176"/>
          </a:xfrm>
          <a:prstGeom prst="leftRightArrow">
            <a:avLst/>
          </a:prstGeom>
          <a:solidFill>
            <a:schemeClr val="bg1">
              <a:lumMod val="75000"/>
            </a:schemeClr>
          </a:solidFill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5BE06E7C-44AA-41DA-8F85-4261A168FEF7}"/>
                  </a:ext>
                </a:extLst>
              </p:cNvPr>
              <p:cNvSpPr txBox="1"/>
              <p:nvPr/>
            </p:nvSpPr>
            <p:spPr>
              <a:xfrm>
                <a:off x="7323597" y="1726474"/>
                <a:ext cx="407982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altLang="zh-CN" sz="24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𝒘</m:t>
                    </m:r>
                    <m:r>
                      <a:rPr kumimoji="0" lang="en-US" altLang="zh-CN" sz="24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</m:t>
                    </m:r>
                    <m:r>
                      <a:rPr kumimoji="0" lang="zh-CN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对</m:t>
                    </m:r>
                    <m:r>
                      <a:rPr kumimoji="0" lang="en-US" altLang="zh-CN" sz="2400" b="1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</m:t>
                    </m:r>
                    <m:r>
                      <a:rPr kumimoji="0" lang="zh-CN" altLang="en-US" sz="2400" b="1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𝓓</m:t>
                    </m:r>
                  </m:oMath>
                </a14:m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 上所有样本正确分类</a:t>
                </a:r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5BE06E7C-44AA-41DA-8F85-4261A168FE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3597" y="1726474"/>
                <a:ext cx="4079827" cy="461665"/>
              </a:xfrm>
              <a:prstGeom prst="rect">
                <a:avLst/>
              </a:prstGeom>
              <a:blipFill>
                <a:blip r:embed="rId4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矩形 13">
            <a:extLst>
              <a:ext uri="{FF2B5EF4-FFF2-40B4-BE49-F238E27FC236}">
                <a16:creationId xmlns:a16="http://schemas.microsoft.com/office/drawing/2014/main" id="{5B8ADEAF-ED63-4365-8FC5-A46CE9772201}"/>
              </a:ext>
            </a:extLst>
          </p:cNvPr>
          <p:cNvSpPr/>
          <p:nvPr/>
        </p:nvSpPr>
        <p:spPr>
          <a:xfrm>
            <a:off x="1195363" y="1661160"/>
            <a:ext cx="10059377" cy="570795"/>
          </a:xfrm>
          <a:prstGeom prst="rect">
            <a:avLst/>
          </a:prstGeom>
          <a:ln w="38100">
            <a:solidFill>
              <a:srgbClr val="0000FF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sp>
        <p:nvSpPr>
          <p:cNvPr id="19" name="箭头: 下 18">
            <a:extLst>
              <a:ext uri="{FF2B5EF4-FFF2-40B4-BE49-F238E27FC236}">
                <a16:creationId xmlns:a16="http://schemas.microsoft.com/office/drawing/2014/main" id="{1512ACD4-B3F2-4432-96C4-F5CAC728610F}"/>
              </a:ext>
            </a:extLst>
          </p:cNvPr>
          <p:cNvSpPr/>
          <p:nvPr/>
        </p:nvSpPr>
        <p:spPr>
          <a:xfrm>
            <a:off x="5087888" y="2331720"/>
            <a:ext cx="467092" cy="494310"/>
          </a:xfrm>
          <a:prstGeom prst="downArrow">
            <a:avLst/>
          </a:prstGeom>
          <a:solidFill>
            <a:srgbClr val="0000FF"/>
          </a:solidFill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8E5F7CB7-2EFA-428D-97A5-565B90625F54}"/>
                  </a:ext>
                </a:extLst>
              </p:cNvPr>
              <p:cNvSpPr txBox="1"/>
              <p:nvPr/>
            </p:nvSpPr>
            <p:spPr>
              <a:xfrm>
                <a:off x="4648200" y="2380455"/>
                <a:ext cx="335028" cy="46301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√</m:t>
                      </m:r>
                    </m:oMath>
                  </m:oMathPara>
                </a14:m>
                <a:endParaRPr lang="zh-CN" altLang="en-US" sz="2800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8E5F7CB7-2EFA-428D-97A5-565B90625F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8200" y="2380455"/>
                <a:ext cx="335028" cy="46301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>
            <a:extLst>
              <a:ext uri="{FF2B5EF4-FFF2-40B4-BE49-F238E27FC236}">
                <a16:creationId xmlns:a16="http://schemas.microsoft.com/office/drawing/2014/main" id="{5EA80E04-167A-49BB-A539-0811514E32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02556" y="3593398"/>
            <a:ext cx="2265312" cy="246570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94910C3-349C-4257-99DE-E1E2670FF4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4370" y="3593398"/>
            <a:ext cx="2252465" cy="247858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8DCC2D0-A028-4234-956E-3B45048E74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45595" y="3615274"/>
            <a:ext cx="2262485" cy="2443829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580B4EC8-B212-4854-B649-194953709D47}"/>
              </a:ext>
            </a:extLst>
          </p:cNvPr>
          <p:cNvSpPr txBox="1"/>
          <p:nvPr/>
        </p:nvSpPr>
        <p:spPr>
          <a:xfrm>
            <a:off x="1926209" y="6019110"/>
            <a:ext cx="1418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000000"/>
                </a:solidFill>
                <a:latin typeface="Arial"/>
              </a:rPr>
              <a:t>线性可分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AC168A8-85C0-40CB-A4A8-F67F61AC5B43}"/>
              </a:ext>
            </a:extLst>
          </p:cNvPr>
          <p:cNvSpPr txBox="1"/>
          <p:nvPr/>
        </p:nvSpPr>
        <p:spPr>
          <a:xfrm>
            <a:off x="5644041" y="6005141"/>
            <a:ext cx="192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000000"/>
                </a:solidFill>
                <a:latin typeface="Arial"/>
              </a:rPr>
              <a:t>线性不可分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B30F654-3F79-425E-9696-2B320EAB6598}"/>
              </a:ext>
            </a:extLst>
          </p:cNvPr>
          <p:cNvSpPr txBox="1"/>
          <p:nvPr/>
        </p:nvSpPr>
        <p:spPr>
          <a:xfrm>
            <a:off x="9326981" y="6013417"/>
            <a:ext cx="192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000000"/>
                </a:solidFill>
                <a:latin typeface="Arial"/>
              </a:rPr>
              <a:t>线性不可分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304426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9913820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2.3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感知器算法的收敛性（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Guarantee of PLA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17382C10-B00C-422E-97C7-B25D11490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19" y="1023749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线性可分性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(</a:t>
            </a:r>
            <a:r>
              <a:rPr kumimoji="0" lang="en-US" altLang="zh-CN" sz="2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linear separable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)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07A2068-767F-483A-B880-B2EFBE1E6330}"/>
              </a:ext>
            </a:extLst>
          </p:cNvPr>
          <p:cNvSpPr txBox="1"/>
          <p:nvPr/>
        </p:nvSpPr>
        <p:spPr>
          <a:xfrm>
            <a:off x="1195363" y="1726474"/>
            <a:ext cx="2049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PLA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算法收敛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974C480-2E62-4BFC-AD31-BB0F856AD226}"/>
                  </a:ext>
                </a:extLst>
              </p:cNvPr>
              <p:cNvSpPr txBox="1"/>
              <p:nvPr/>
            </p:nvSpPr>
            <p:spPr>
              <a:xfrm>
                <a:off x="3768845" y="2879338"/>
                <a:ext cx="4575056" cy="523220"/>
              </a:xfrm>
              <a:prstGeom prst="rect">
                <a:avLst/>
              </a:prstGeom>
              <a:solidFill>
                <a:srgbClr val="D8D8FF"/>
              </a:solidFill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altLang="zh-CN" sz="28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</m:t>
                    </m:r>
                    <m:r>
                      <a:rPr kumimoji="0" lang="zh-CN" altLang="en-US" sz="2800" b="1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𝓓</m:t>
                    </m:r>
                  </m:oMath>
                </a14:m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 上所有样本是线性可分的</a:t>
                </a: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974C480-2E62-4BFC-AD31-BB0F856AD2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8845" y="2879338"/>
                <a:ext cx="4575056" cy="523220"/>
              </a:xfrm>
              <a:prstGeom prst="rect">
                <a:avLst/>
              </a:prstGeom>
              <a:blipFill>
                <a:blip r:embed="rId3"/>
                <a:stretch>
                  <a:fillRect t="-11628" r="-1864" b="-3139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箭头: 左右 6">
            <a:extLst>
              <a:ext uri="{FF2B5EF4-FFF2-40B4-BE49-F238E27FC236}">
                <a16:creationId xmlns:a16="http://schemas.microsoft.com/office/drawing/2014/main" id="{D977A3EB-A813-4EF7-A12E-416922064E42}"/>
              </a:ext>
            </a:extLst>
          </p:cNvPr>
          <p:cNvSpPr/>
          <p:nvPr/>
        </p:nvSpPr>
        <p:spPr>
          <a:xfrm>
            <a:off x="3548305" y="1816219"/>
            <a:ext cx="723900" cy="282176"/>
          </a:xfrm>
          <a:prstGeom prst="leftRightArrow">
            <a:avLst/>
          </a:prstGeom>
          <a:solidFill>
            <a:schemeClr val="bg1">
              <a:lumMod val="75000"/>
            </a:schemeClr>
          </a:solidFill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A22E9CF-1D2A-4CE1-AB77-342EAE3D7E6C}"/>
              </a:ext>
            </a:extLst>
          </p:cNvPr>
          <p:cNvSpPr txBox="1"/>
          <p:nvPr/>
        </p:nvSpPr>
        <p:spPr>
          <a:xfrm>
            <a:off x="4575367" y="1716982"/>
            <a:ext cx="1418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算法停止</a:t>
            </a:r>
          </a:p>
        </p:txBody>
      </p:sp>
      <p:sp>
        <p:nvSpPr>
          <p:cNvPr id="17" name="箭头: 左右 16">
            <a:extLst>
              <a:ext uri="{FF2B5EF4-FFF2-40B4-BE49-F238E27FC236}">
                <a16:creationId xmlns:a16="http://schemas.microsoft.com/office/drawing/2014/main" id="{D029A5F3-27FA-48F1-85FA-4C494D81B123}"/>
              </a:ext>
            </a:extLst>
          </p:cNvPr>
          <p:cNvSpPr/>
          <p:nvPr/>
        </p:nvSpPr>
        <p:spPr>
          <a:xfrm>
            <a:off x="6176765" y="1820944"/>
            <a:ext cx="723900" cy="282176"/>
          </a:xfrm>
          <a:prstGeom prst="leftRightArrow">
            <a:avLst/>
          </a:prstGeom>
          <a:solidFill>
            <a:schemeClr val="bg1">
              <a:lumMod val="75000"/>
            </a:schemeClr>
          </a:solidFill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5BE06E7C-44AA-41DA-8F85-4261A168FEF7}"/>
                  </a:ext>
                </a:extLst>
              </p:cNvPr>
              <p:cNvSpPr txBox="1"/>
              <p:nvPr/>
            </p:nvSpPr>
            <p:spPr>
              <a:xfrm>
                <a:off x="7323597" y="1726474"/>
                <a:ext cx="407982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altLang="zh-CN" sz="24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𝒘</m:t>
                    </m:r>
                    <m:r>
                      <a:rPr kumimoji="0" lang="en-US" altLang="zh-CN" sz="24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</m:t>
                    </m:r>
                    <m:r>
                      <a:rPr kumimoji="0" lang="zh-CN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对</m:t>
                    </m:r>
                    <m:r>
                      <a:rPr kumimoji="0" lang="en-US" altLang="zh-CN" sz="2400" b="1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</m:t>
                    </m:r>
                    <m:r>
                      <a:rPr kumimoji="0" lang="zh-CN" altLang="en-US" sz="2400" b="1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𝓓</m:t>
                    </m:r>
                  </m:oMath>
                </a14:m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 上所有样本正确分类</a:t>
                </a:r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5BE06E7C-44AA-41DA-8F85-4261A168FE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3597" y="1726474"/>
                <a:ext cx="4079827" cy="461665"/>
              </a:xfrm>
              <a:prstGeom prst="rect">
                <a:avLst/>
              </a:prstGeom>
              <a:blipFill>
                <a:blip r:embed="rId4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矩形 13">
            <a:extLst>
              <a:ext uri="{FF2B5EF4-FFF2-40B4-BE49-F238E27FC236}">
                <a16:creationId xmlns:a16="http://schemas.microsoft.com/office/drawing/2014/main" id="{5B8ADEAF-ED63-4365-8FC5-A46CE9772201}"/>
              </a:ext>
            </a:extLst>
          </p:cNvPr>
          <p:cNvSpPr/>
          <p:nvPr/>
        </p:nvSpPr>
        <p:spPr>
          <a:xfrm>
            <a:off x="1195363" y="1661160"/>
            <a:ext cx="10059377" cy="570795"/>
          </a:xfrm>
          <a:prstGeom prst="rect">
            <a:avLst/>
          </a:prstGeom>
          <a:ln w="38100">
            <a:solidFill>
              <a:srgbClr val="0000FF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sp>
        <p:nvSpPr>
          <p:cNvPr id="19" name="箭头: 下 18">
            <a:extLst>
              <a:ext uri="{FF2B5EF4-FFF2-40B4-BE49-F238E27FC236}">
                <a16:creationId xmlns:a16="http://schemas.microsoft.com/office/drawing/2014/main" id="{1512ACD4-B3F2-4432-96C4-F5CAC728610F}"/>
              </a:ext>
            </a:extLst>
          </p:cNvPr>
          <p:cNvSpPr/>
          <p:nvPr/>
        </p:nvSpPr>
        <p:spPr>
          <a:xfrm>
            <a:off x="5087888" y="2331720"/>
            <a:ext cx="467092" cy="494310"/>
          </a:xfrm>
          <a:prstGeom prst="downArrow">
            <a:avLst/>
          </a:prstGeom>
          <a:solidFill>
            <a:srgbClr val="0000FF"/>
          </a:solidFill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8E5F7CB7-2EFA-428D-97A5-565B90625F54}"/>
                  </a:ext>
                </a:extLst>
              </p:cNvPr>
              <p:cNvSpPr txBox="1"/>
              <p:nvPr/>
            </p:nvSpPr>
            <p:spPr>
              <a:xfrm>
                <a:off x="4648200" y="2380455"/>
                <a:ext cx="335028" cy="46301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zh-CN" altLang="en-US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√</m:t>
                      </m:r>
                    </m:oMath>
                  </m:oMathPara>
                </a14:m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8E5F7CB7-2EFA-428D-97A5-565B90625F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8200" y="2380455"/>
                <a:ext cx="335028" cy="46301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>
            <a:extLst>
              <a:ext uri="{FF2B5EF4-FFF2-40B4-BE49-F238E27FC236}">
                <a16:creationId xmlns:a16="http://schemas.microsoft.com/office/drawing/2014/main" id="{5EA80E04-167A-49BB-A539-0811514E32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02556" y="3593398"/>
            <a:ext cx="2265312" cy="246570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94910C3-349C-4257-99DE-E1E2670FF4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4370" y="3593398"/>
            <a:ext cx="2252465" cy="247858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8DCC2D0-A028-4234-956E-3B45048E74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45595" y="3615274"/>
            <a:ext cx="2262485" cy="2443829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580B4EC8-B212-4854-B649-194953709D47}"/>
              </a:ext>
            </a:extLst>
          </p:cNvPr>
          <p:cNvSpPr txBox="1"/>
          <p:nvPr/>
        </p:nvSpPr>
        <p:spPr>
          <a:xfrm>
            <a:off x="1926209" y="6019110"/>
            <a:ext cx="1418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线性可分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AC168A8-85C0-40CB-A4A8-F67F61AC5B43}"/>
              </a:ext>
            </a:extLst>
          </p:cNvPr>
          <p:cNvSpPr txBox="1"/>
          <p:nvPr/>
        </p:nvSpPr>
        <p:spPr>
          <a:xfrm>
            <a:off x="5644041" y="6005141"/>
            <a:ext cx="192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线性不可分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B30F654-3F79-425E-9696-2B320EAB6598}"/>
              </a:ext>
            </a:extLst>
          </p:cNvPr>
          <p:cNvSpPr txBox="1"/>
          <p:nvPr/>
        </p:nvSpPr>
        <p:spPr>
          <a:xfrm>
            <a:off x="9326981" y="6013417"/>
            <a:ext cx="192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线性不可分</a:t>
            </a:r>
          </a:p>
        </p:txBody>
      </p:sp>
      <p:sp>
        <p:nvSpPr>
          <p:cNvPr id="24" name="箭头: 下 23">
            <a:extLst>
              <a:ext uri="{FF2B5EF4-FFF2-40B4-BE49-F238E27FC236}">
                <a16:creationId xmlns:a16="http://schemas.microsoft.com/office/drawing/2014/main" id="{4775D114-8B47-46CE-BE03-9017FA67878D}"/>
              </a:ext>
            </a:extLst>
          </p:cNvPr>
          <p:cNvSpPr/>
          <p:nvPr/>
        </p:nvSpPr>
        <p:spPr>
          <a:xfrm rot="10800000">
            <a:off x="6433573" y="2335035"/>
            <a:ext cx="467092" cy="494310"/>
          </a:xfrm>
          <a:prstGeom prst="downArrow">
            <a:avLst/>
          </a:prstGeom>
          <a:solidFill>
            <a:srgbClr val="0000FF"/>
          </a:solidFill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91EA0A80-D230-4FF1-A008-92D8F9484A6F}"/>
                  </a:ext>
                </a:extLst>
              </p:cNvPr>
              <p:cNvSpPr txBox="1"/>
              <p:nvPr/>
            </p:nvSpPr>
            <p:spPr>
              <a:xfrm>
                <a:off x="6946133" y="2361143"/>
                <a:ext cx="251672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?</m:t>
                      </m:r>
                    </m:oMath>
                  </m:oMathPara>
                </a14:m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91EA0A80-D230-4FF1-A008-92D8F9484A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6133" y="2361143"/>
                <a:ext cx="251672" cy="430887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5640725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9913820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2.3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感知器算法的收敛性（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Guarantee of PLA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974C480-2E62-4BFC-AD31-BB0F856AD226}"/>
                  </a:ext>
                </a:extLst>
              </p:cNvPr>
              <p:cNvSpPr txBox="1"/>
              <p:nvPr/>
            </p:nvSpPr>
            <p:spPr>
              <a:xfrm>
                <a:off x="867126" y="1038222"/>
                <a:ext cx="3628674" cy="5635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/>
                <a:r>
                  <a:rPr kumimoji="0" lang="zh-CN" altLang="en-US" sz="240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+mn-ea"/>
                    <a:cs typeface="+mn-cs"/>
                  </a:rPr>
                  <a:t>假设</a:t>
                </a:r>
                <a14:m>
                  <m:oMath xmlns:m="http://schemas.openxmlformats.org/officeDocument/2006/math">
                    <m:r>
                      <a:rPr kumimoji="0" lang="en-US" altLang="zh-CN" sz="28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</m:t>
                    </m:r>
                    <m:sSub>
                      <m:sSubPr>
                        <m:ctrlPr>
                          <a:rPr kumimoji="0" lang="en-US" altLang="zh-CN" sz="2800" b="1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CN" sz="2800" b="1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𝒘</m:t>
                        </m:r>
                      </m:e>
                      <m:sub>
                        <m:r>
                          <a:rPr kumimoji="0" lang="en-US" altLang="zh-CN" sz="28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𝑓</m:t>
                        </m:r>
                      </m:sub>
                    </m:sSub>
                  </m:oMath>
                </a14:m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 </a:t>
                </a:r>
                <a:r>
                  <a:rPr lang="zh-CN" altLang="en-US" sz="2400" dirty="0">
                    <a:solidFill>
                      <a:srgbClr val="000000"/>
                    </a:solidFill>
                    <a:latin typeface="Arial"/>
                  </a:rPr>
                  <a:t>是理想的分类面：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974C480-2E62-4BFC-AD31-BB0F856AD2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7126" y="1038222"/>
                <a:ext cx="3628674" cy="563563"/>
              </a:xfrm>
              <a:prstGeom prst="rect">
                <a:avLst/>
              </a:prstGeom>
              <a:blipFill>
                <a:blip r:embed="rId4"/>
                <a:stretch>
                  <a:fillRect l="-2517" r="-10906" b="-1397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9A22E9CF-1D2A-4CE1-AB77-342EAE3D7E6C}"/>
                  </a:ext>
                </a:extLst>
              </p:cNvPr>
              <p:cNvSpPr txBox="1"/>
              <p:nvPr/>
            </p:nvSpPr>
            <p:spPr>
              <a:xfrm>
                <a:off x="6318842" y="2366201"/>
                <a:ext cx="5354997" cy="49725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lvl="0">
                  <a:defRPr/>
                </a:pPr>
                <a:r>
                  <a:rPr lang="zh-CN" altLang="en-US" sz="2400" dirty="0">
                    <a:solidFill>
                      <a:schemeClr val="tx1"/>
                    </a:solidFill>
                    <a:latin typeface="Arial"/>
                  </a:rPr>
                  <a:t>第</a:t>
                </a:r>
                <a:r>
                  <a:rPr lang="en-US" altLang="zh-CN" sz="2400" i="1" dirty="0">
                    <a:solidFill>
                      <a:schemeClr val="tx1"/>
                    </a:solidFill>
                    <a:latin typeface="Arial"/>
                  </a:rPr>
                  <a:t>t</a:t>
                </a:r>
                <a:r>
                  <a:rPr lang="zh-CN" altLang="en-US" sz="2400" dirty="0">
                    <a:solidFill>
                      <a:schemeClr val="tx1"/>
                    </a:solidFill>
                    <a:latin typeface="Arial"/>
                  </a:rPr>
                  <a:t>次迭代时，任意一个样本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</m:oMath>
                </a14:m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满足</a:t>
                </a:r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9A22E9CF-1D2A-4CE1-AB77-342EAE3D7E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18842" y="2366201"/>
                <a:ext cx="5354997" cy="497252"/>
              </a:xfrm>
              <a:prstGeom prst="rect">
                <a:avLst/>
              </a:prstGeom>
              <a:blipFill>
                <a:blip r:embed="rId5"/>
                <a:stretch>
                  <a:fillRect l="-1822" t="-9756" b="-195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箭头: 下 18">
            <a:extLst>
              <a:ext uri="{FF2B5EF4-FFF2-40B4-BE49-F238E27FC236}">
                <a16:creationId xmlns:a16="http://schemas.microsoft.com/office/drawing/2014/main" id="{1512ACD4-B3F2-4432-96C4-F5CAC728610F}"/>
              </a:ext>
            </a:extLst>
          </p:cNvPr>
          <p:cNvSpPr/>
          <p:nvPr/>
        </p:nvSpPr>
        <p:spPr>
          <a:xfrm>
            <a:off x="5723347" y="2366201"/>
            <a:ext cx="467092" cy="494310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94786862-7621-4545-A7D6-A2F7B11F1D46}"/>
                  </a:ext>
                </a:extLst>
              </p:cNvPr>
              <p:cNvSpPr txBox="1"/>
              <p:nvPr/>
            </p:nvSpPr>
            <p:spPr>
              <a:xfrm>
                <a:off x="-14475" y="5492799"/>
                <a:ext cx="12206475" cy="629211"/>
              </a:xfrm>
              <a:prstGeom prst="rect">
                <a:avLst/>
              </a:prstGeom>
              <a:solidFill>
                <a:srgbClr val="D8D8FF"/>
              </a:solidFill>
            </p:spPr>
            <p:txBody>
              <a:bodyPr wrap="square" rtlCol="0">
                <a:spAutoFit/>
              </a:bodyPr>
              <a:lstStyle/>
              <a:p>
                <a:pPr lvl="0"/>
                <a:r>
                  <a:rPr lang="zh-CN" altLang="en-US" sz="3000" dirty="0">
                    <a:solidFill>
                      <a:srgbClr val="000000"/>
                    </a:solidFill>
                  </a:rPr>
                  <a:t>结论：随着迭代次数增加，</a:t>
                </a:r>
                <a:r>
                  <a:rPr lang="en-US" altLang="zh-CN" sz="30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3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30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3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altLang="zh-CN" sz="3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bSup>
                    <m:sSub>
                      <m:sSubPr>
                        <m:ctrlPr>
                          <a:rPr lang="en-US" altLang="zh-CN" sz="3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30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3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kumimoji="0" lang="zh-CN" altLang="en-US" sz="300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随之增加，意味着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30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3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kumimoji="0" lang="zh-CN" altLang="en-US" sz="300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与</a:t>
                </a:r>
                <a14:m>
                  <m:oMath xmlns:m="http://schemas.openxmlformats.org/officeDocument/2006/math">
                    <m:r>
                      <a:rPr kumimoji="0" lang="en-US" altLang="zh-CN" sz="30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kumimoji="0" lang="en-US" altLang="zh-CN" sz="3000" b="1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en-US" altLang="zh-CN" sz="3000" b="1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kumimoji="0" lang="en-US" altLang="zh-CN" sz="30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</m:oMath>
                </a14:m>
                <a:r>
                  <a:rPr kumimoji="0" lang="zh-CN" altLang="en-US" sz="3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</a:rPr>
                  <a:t>越来越接近</a:t>
                </a: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94786862-7621-4545-A7D6-A2F7B11F1D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4475" y="5492799"/>
                <a:ext cx="12206475" cy="629211"/>
              </a:xfrm>
              <a:prstGeom prst="rect">
                <a:avLst/>
              </a:prstGeom>
              <a:blipFill>
                <a:blip r:embed="rId6"/>
                <a:stretch>
                  <a:fillRect l="-1199" t="-9709" r="-649" b="-2038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" name="组合 12">
            <a:extLst>
              <a:ext uri="{FF2B5EF4-FFF2-40B4-BE49-F238E27FC236}">
                <a16:creationId xmlns:a16="http://schemas.microsoft.com/office/drawing/2014/main" id="{C6D01FA0-BC1D-4525-818F-98D16910B10E}"/>
              </a:ext>
            </a:extLst>
          </p:cNvPr>
          <p:cNvGrpSpPr/>
          <p:nvPr/>
        </p:nvGrpSpPr>
        <p:grpSpPr>
          <a:xfrm>
            <a:off x="2622824" y="1646679"/>
            <a:ext cx="6946034" cy="594195"/>
            <a:chOff x="2622824" y="1646679"/>
            <a:chExt cx="6946034" cy="594195"/>
          </a:xfrm>
        </p:grpSpPr>
        <p:sp>
          <p:nvSpPr>
            <p:cNvPr id="7" name="箭头: 左右 6">
              <a:extLst>
                <a:ext uri="{FF2B5EF4-FFF2-40B4-BE49-F238E27FC236}">
                  <a16:creationId xmlns:a16="http://schemas.microsoft.com/office/drawing/2014/main" id="{D977A3EB-A813-4EF7-A12E-416922064E42}"/>
                </a:ext>
              </a:extLst>
            </p:cNvPr>
            <p:cNvSpPr/>
            <p:nvPr/>
          </p:nvSpPr>
          <p:spPr>
            <a:xfrm>
              <a:off x="5594943" y="1823556"/>
              <a:ext cx="723900" cy="282176"/>
            </a:xfrm>
            <a:prstGeom prst="leftRightArrow">
              <a:avLst/>
            </a:prstGeom>
            <a:solidFill>
              <a:schemeClr val="bg1">
                <a:lumMod val="75000"/>
              </a:schemeClr>
            </a:solidFill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宋体"/>
                <a:cs typeface="Times New Roman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5BE06E7C-44AA-41DA-8F85-4261A168FEF7}"/>
                    </a:ext>
                  </a:extLst>
                </p:cNvPr>
                <p:cNvSpPr txBox="1"/>
                <p:nvPr/>
              </p:nvSpPr>
              <p:spPr>
                <a:xfrm>
                  <a:off x="2622825" y="1700162"/>
                  <a:ext cx="2879583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 xmlns:m="http://schemas.openxmlformats.org/officeDocument/2006/math">
                      <m:r>
                        <a:rPr kumimoji="0" lang="en-US" altLang="zh-CN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zh-CN" altLang="en-US" sz="28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𝓓</m:t>
                      </m:r>
                    </m:oMath>
                  </a14:m>
                  <a:r>
                    <a:rPr kumimoji="0" lang="zh-CN" altLang="en-US" sz="2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rPr>
                    <a:t> 是线性可分的</a:t>
                  </a:r>
                </a:p>
              </p:txBody>
            </p:sp>
          </mc:Choice>
          <mc:Fallback xmlns="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5BE06E7C-44AA-41DA-8F85-4261A168FEF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22825" y="1700162"/>
                  <a:ext cx="2879583" cy="523220"/>
                </a:xfrm>
                <a:prstGeom prst="rect">
                  <a:avLst/>
                </a:prstGeom>
                <a:blipFill>
                  <a:blip r:embed="rId7"/>
                  <a:stretch>
                    <a:fillRect t="-12791" r="-423" b="-31395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5B8ADEAF-ED63-4365-8FC5-A46CE9772201}"/>
                </a:ext>
              </a:extLst>
            </p:cNvPr>
            <p:cNvSpPr/>
            <p:nvPr/>
          </p:nvSpPr>
          <p:spPr>
            <a:xfrm>
              <a:off x="2622824" y="1646679"/>
              <a:ext cx="6851589" cy="570795"/>
            </a:xfrm>
            <a:prstGeom prst="rect">
              <a:avLst/>
            </a:prstGeom>
            <a:ln w="38100">
              <a:solidFill>
                <a:srgbClr val="0000FF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宋体"/>
                <a:cs typeface="Times New Roman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矩形 3">
                  <a:extLst>
                    <a:ext uri="{FF2B5EF4-FFF2-40B4-BE49-F238E27FC236}">
                      <a16:creationId xmlns:a16="http://schemas.microsoft.com/office/drawing/2014/main" id="{222CB0A6-054E-477D-B11D-F0A4B6DDF0B0}"/>
                    </a:ext>
                  </a:extLst>
                </p:cNvPr>
                <p:cNvSpPr/>
                <p:nvPr/>
              </p:nvSpPr>
              <p:spPr>
                <a:xfrm>
                  <a:off x="6501736" y="1647506"/>
                  <a:ext cx="3067122" cy="59336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2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altLang="zh-CN" sz="28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8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𝑠𝑖𝑔𝑛</m:t>
                      </m:r>
                      <m:r>
                        <a:rPr lang="en-US" altLang="zh-CN" sz="28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Sup>
                        <m:sSubSupPr>
                          <m:ctrlPr>
                            <a:rPr lang="en-US" altLang="zh-CN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8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b>
                          <m:r>
                            <a:rPr lang="en-US" altLang="zh-CN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  <m:sup>
                          <m:r>
                            <a:rPr lang="en-US" altLang="zh-CN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lang="en-US" altLang="zh-CN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1" i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en-US" altLang="zh-CN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altLang="zh-CN" sz="28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a14:m>
                  <a:r>
                    <a:rPr lang="zh-CN" altLang="en-US" sz="2800" dirty="0">
                      <a:solidFill>
                        <a:srgbClr val="000000"/>
                      </a:solidFill>
                    </a:rPr>
                    <a:t> </a:t>
                  </a:r>
                  <a:endParaRPr lang="zh-CN" altLang="en-US" sz="2800" dirty="0"/>
                </a:p>
              </p:txBody>
            </p:sp>
          </mc:Choice>
          <mc:Fallback xmlns="">
            <p:sp>
              <p:nvSpPr>
                <p:cNvPr id="4" name="矩形 3">
                  <a:extLst>
                    <a:ext uri="{FF2B5EF4-FFF2-40B4-BE49-F238E27FC236}">
                      <a16:creationId xmlns:a16="http://schemas.microsoft.com/office/drawing/2014/main" id="{222CB0A6-054E-477D-B11D-F0A4B6DDF0B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01736" y="1647506"/>
                  <a:ext cx="3067122" cy="593368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051DDB20-442D-46CC-9544-641E49AB8434}"/>
                  </a:ext>
                </a:extLst>
              </p:cNvPr>
              <p:cNvSpPr/>
              <p:nvPr/>
            </p:nvSpPr>
            <p:spPr>
              <a:xfrm>
                <a:off x="3245343" y="2934571"/>
                <a:ext cx="5251822" cy="67550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800" i="1" smtClean="0">
                              <a:solidFill>
                                <a:srgbClr val="7E00CB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solidFill>
                                <a:srgbClr val="7E00CB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sz="2800" b="0" i="1" smtClean="0">
                              <a:solidFill>
                                <a:srgbClr val="7E00CB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zh-CN" sz="2800" b="0" i="1" smtClean="0">
                              <a:solidFill>
                                <a:srgbClr val="7E00CB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800" b="0" i="1" smtClean="0">
                              <a:solidFill>
                                <a:srgbClr val="7E00CB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2800" b="0" i="1" smtClean="0">
                              <a:solidFill>
                                <a:srgbClr val="7E00CB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  <m:sSubSup>
                        <m:sSubSupPr>
                          <m:ctrlPr>
                            <a:rPr lang="en-US" altLang="zh-CN" sz="2800" b="0" i="1" smtClean="0">
                              <a:solidFill>
                                <a:srgbClr val="7E00CB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800" b="1" i="1" smtClean="0">
                              <a:solidFill>
                                <a:srgbClr val="7E00CB"/>
                              </a:solidFill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b>
                          <m:r>
                            <a:rPr lang="en-US" altLang="zh-CN" sz="2800" b="0" i="1" smtClean="0">
                              <a:solidFill>
                                <a:srgbClr val="7E00CB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  <m:sup>
                          <m:r>
                            <a:rPr lang="en-US" altLang="zh-CN" sz="2800" b="0" i="1" smtClean="0">
                              <a:solidFill>
                                <a:srgbClr val="7E00CB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lang="en-US" altLang="zh-CN" sz="2800" b="0" i="1" smtClean="0">
                              <a:solidFill>
                                <a:srgbClr val="7E00CB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1" i="0" smtClean="0">
                              <a:solidFill>
                                <a:srgbClr val="7E00CB"/>
                              </a:solidFill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en-US" altLang="zh-CN" sz="2800" b="0" i="1" smtClean="0">
                              <a:solidFill>
                                <a:srgbClr val="7E00CB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zh-CN" sz="2800" b="0" i="1" smtClean="0">
                              <a:solidFill>
                                <a:srgbClr val="7E00CB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800" b="0" i="1" smtClean="0">
                              <a:solidFill>
                                <a:srgbClr val="7E00CB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2800" b="0" i="1" smtClean="0">
                              <a:solidFill>
                                <a:srgbClr val="7E00CB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  <m:r>
                        <a:rPr lang="en-US" altLang="zh-CN" sz="28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func>
                        <m:funcPr>
                          <m:ctrlPr>
                            <a:rPr lang="en-US" altLang="zh-CN" sz="28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CN" sz="28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800" b="0" i="0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CN" sz="28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lim>
                          </m:limLow>
                        </m:fName>
                        <m:e>
                          <m:sSub>
                            <m:sSubPr>
                              <m:ctrlPr>
                                <a:rPr lang="en-US" altLang="zh-CN" sz="2800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8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en-US" altLang="zh-CN" sz="2800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2800" b="1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  <m:sub>
                              <m:r>
                                <a:rPr lang="en-US" altLang="zh-CN" sz="2800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sub>
                            <m:sup>
                              <m:r>
                                <a:rPr lang="en-US" altLang="zh-CN" sz="2800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bSup>
                          <m:sSub>
                            <m:sSubPr>
                              <m:ctrlPr>
                                <a:rPr lang="en-US" altLang="zh-CN" sz="2800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b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en-US" altLang="zh-CN" sz="28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func>
                      <m:r>
                        <a:rPr lang="en-US" altLang="zh-CN" sz="2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&gt;0</m:t>
                      </m:r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051DDB20-442D-46CC-9544-641E49AB843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5343" y="2934571"/>
                <a:ext cx="5251822" cy="675506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箭头: 下 20">
            <a:extLst>
              <a:ext uri="{FF2B5EF4-FFF2-40B4-BE49-F238E27FC236}">
                <a16:creationId xmlns:a16="http://schemas.microsoft.com/office/drawing/2014/main" id="{C0B96621-28A4-4006-A78B-0CCFAB106FDE}"/>
              </a:ext>
            </a:extLst>
          </p:cNvPr>
          <p:cNvSpPr/>
          <p:nvPr/>
        </p:nvSpPr>
        <p:spPr>
          <a:xfrm>
            <a:off x="5709280" y="3688942"/>
            <a:ext cx="467092" cy="494310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FDDB725-A688-43F2-B43A-AD83EC76E915}"/>
              </a:ext>
            </a:extLst>
          </p:cNvPr>
          <p:cNvSpPr txBox="1"/>
          <p:nvPr/>
        </p:nvSpPr>
        <p:spPr>
          <a:xfrm>
            <a:off x="6318842" y="3631407"/>
            <a:ext cx="2187384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400" dirty="0">
                <a:solidFill>
                  <a:srgbClr val="000000"/>
                </a:solidFill>
                <a:latin typeface="Arial"/>
              </a:rPr>
              <a:t>迭代次数增加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DD8F52DF-FCC7-45FB-A12E-76EFBB1D054E}"/>
                  </a:ext>
                </a:extLst>
              </p:cNvPr>
              <p:cNvSpPr txBox="1"/>
              <p:nvPr/>
            </p:nvSpPr>
            <p:spPr>
              <a:xfrm>
                <a:off x="827572" y="4397430"/>
                <a:ext cx="10576805" cy="5917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800" b="1" i="1" smtClean="0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  <m:sup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1" i="1" smtClean="0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800" b="1" i="1" smtClean="0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  <m:sup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d>
                        <m:d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b="1" i="1" smtClean="0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  <m:sub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CN" sz="2800" b="0" i="1" smtClean="0">
                                  <a:solidFill>
                                    <a:srgbClr val="7E00CB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b="0" i="1" smtClean="0">
                                  <a:solidFill>
                                    <a:srgbClr val="7E00CB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800" b="0" i="1" smtClean="0">
                                  <a:solidFill>
                                    <a:srgbClr val="7E00CB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d>
                                <m:dPr>
                                  <m:ctrlPr>
                                    <a:rPr lang="en-US" altLang="zh-CN" sz="2800" b="0" i="1" smtClean="0">
                                      <a:solidFill>
                                        <a:srgbClr val="7E00CB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800" b="0" i="1" smtClean="0">
                                      <a:solidFill>
                                        <a:srgbClr val="7E00CB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sub>
                          </m:sSub>
                          <m:sSub>
                            <m:sSubPr>
                              <m:ctrlPr>
                                <a:rPr lang="en-US" altLang="zh-CN" sz="2800" b="0" i="1" smtClean="0">
                                  <a:solidFill>
                                    <a:srgbClr val="7E00CB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b="1" i="0" smtClean="0">
                                  <a:solidFill>
                                    <a:srgbClr val="7E00CB"/>
                                  </a:solidFill>
                                  <a:latin typeface="Cambria Math" panose="020405030504060302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en-US" altLang="zh-CN" sz="2800" b="0" i="1" smtClean="0">
                                  <a:solidFill>
                                    <a:srgbClr val="7E00CB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d>
                                <m:dPr>
                                  <m:ctrlPr>
                                    <a:rPr lang="en-US" altLang="zh-CN" sz="2800" b="0" i="1" smtClean="0">
                                      <a:solidFill>
                                        <a:srgbClr val="7E00CB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800" b="0" i="1" smtClean="0">
                                      <a:solidFill>
                                        <a:srgbClr val="7E00CB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sub>
                          </m:sSub>
                        </m:e>
                      </m:d>
                      <m:r>
                        <a:rPr lang="en-US" altLang="zh-CN" sz="28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sSubSup>
                        <m:sSubSup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800" b="1" i="1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b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  <m:sup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1" i="1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b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func>
                        <m:funcPr>
                          <m:ctrlPr>
                            <a:rPr lang="en-US" altLang="zh-CN" sz="28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CN" sz="2800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80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CN" sz="28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lim>
                          </m:limLow>
                        </m:fName>
                        <m:e>
                          <m:sSub>
                            <m:sSubPr>
                              <m:ctrlPr>
                                <a:rPr lang="en-US" altLang="zh-CN" sz="2800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8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en-US" altLang="zh-CN" sz="2800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2800" b="1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  <m:sub>
                              <m:r>
                                <a:rPr lang="en-US" altLang="zh-CN" sz="2800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sub>
                            <m:sup>
                              <m:r>
                                <a:rPr lang="en-US" altLang="zh-CN" sz="2800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bSup>
                          <m:sSub>
                            <m:sSubPr>
                              <m:ctrlPr>
                                <a:rPr lang="en-US" altLang="zh-CN" sz="2800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b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en-US" altLang="zh-CN" sz="28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func>
                      <m:r>
                        <a:rPr lang="en-US" altLang="zh-CN" sz="2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&gt;</m:t>
                      </m:r>
                      <m:sSubSup>
                        <m:sSubSup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800" b="1" i="1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b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  <m:sup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1" i="1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b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zh-CN" sz="28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2800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DD8F52DF-FCC7-45FB-A12E-76EFBB1D05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572" y="4397430"/>
                <a:ext cx="10576805" cy="591765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222165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9913820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2.3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感知器算法的收敛性（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Guarantee of PLA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974C480-2E62-4BFC-AD31-BB0F856AD226}"/>
                  </a:ext>
                </a:extLst>
              </p:cNvPr>
              <p:cNvSpPr txBox="1"/>
              <p:nvPr/>
            </p:nvSpPr>
            <p:spPr>
              <a:xfrm>
                <a:off x="867125" y="1038222"/>
                <a:ext cx="813087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假设</a:t>
                </a:r>
                <a14:m>
                  <m:oMath xmlns:m="http://schemas.openxmlformats.org/officeDocument/2006/math">
                    <m:r>
                      <a:rPr kumimoji="0" lang="en-US" altLang="zh-CN" sz="28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</m:t>
                    </m:r>
                    <m:sSub>
                      <m:sSubPr>
                        <m:ctrlPr>
                          <a:rPr kumimoji="0" lang="en-US" altLang="zh-CN" sz="2800" b="1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CN" sz="2800" b="1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𝒘</m:t>
                        </m:r>
                      </m:e>
                      <m:sub>
                        <m:r>
                          <a:rPr kumimoji="0" lang="en-US" altLang="zh-CN" sz="28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𝑡</m:t>
                        </m:r>
                      </m:sub>
                    </m:sSub>
                  </m:oMath>
                </a14:m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 </a:t>
                </a: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是</a:t>
                </a:r>
                <a:r>
                  <a:rPr lang="zh-CN" altLang="en-US" sz="2400" dirty="0">
                    <a:solidFill>
                      <a:srgbClr val="000000"/>
                    </a:solidFill>
                    <a:latin typeface="Arial"/>
                  </a:rPr>
                  <a:t>第 </a:t>
                </a:r>
                <a:r>
                  <a:rPr lang="en-US" altLang="zh-CN" sz="2400" i="1" dirty="0">
                    <a:solidFill>
                      <a:srgbClr val="000000"/>
                    </a:solidFill>
                    <a:latin typeface="Arial"/>
                  </a:rPr>
                  <a:t>t</a:t>
                </a:r>
                <a:r>
                  <a:rPr lang="en-US" altLang="zh-CN" sz="2400" dirty="0">
                    <a:solidFill>
                      <a:srgbClr val="000000"/>
                    </a:solidFill>
                    <a:latin typeface="Arial"/>
                  </a:rPr>
                  <a:t> </a:t>
                </a:r>
                <a:r>
                  <a:rPr lang="zh-CN" altLang="en-US" sz="2400" dirty="0">
                    <a:solidFill>
                      <a:srgbClr val="000000"/>
                    </a:solidFill>
                    <a:latin typeface="Arial"/>
                  </a:rPr>
                  <a:t>次迭代得到</a:t>
                </a: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的分类面：</a:t>
                </a: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974C480-2E62-4BFC-AD31-BB0F856AD2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7125" y="1038222"/>
                <a:ext cx="8130877" cy="523220"/>
              </a:xfrm>
              <a:prstGeom prst="rect">
                <a:avLst/>
              </a:prstGeom>
              <a:blipFill>
                <a:blip r:embed="rId3"/>
                <a:stretch>
                  <a:fillRect l="-1124" b="-244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箭头: 下 18">
            <a:extLst>
              <a:ext uri="{FF2B5EF4-FFF2-40B4-BE49-F238E27FC236}">
                <a16:creationId xmlns:a16="http://schemas.microsoft.com/office/drawing/2014/main" id="{1512ACD4-B3F2-4432-96C4-F5CAC728610F}"/>
              </a:ext>
            </a:extLst>
          </p:cNvPr>
          <p:cNvSpPr/>
          <p:nvPr/>
        </p:nvSpPr>
        <p:spPr>
          <a:xfrm>
            <a:off x="3315427" y="2358439"/>
            <a:ext cx="467092" cy="494310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94786862-7621-4545-A7D6-A2F7B11F1D46}"/>
                  </a:ext>
                </a:extLst>
              </p:cNvPr>
              <p:cNvSpPr txBox="1"/>
              <p:nvPr/>
            </p:nvSpPr>
            <p:spPr>
              <a:xfrm>
                <a:off x="-24680" y="5204037"/>
                <a:ext cx="12206475" cy="1052660"/>
              </a:xfrm>
              <a:prstGeom prst="rect">
                <a:avLst/>
              </a:prstGeom>
              <a:solidFill>
                <a:srgbClr val="D8D8FF"/>
              </a:solidFill>
            </p:spPr>
            <p:txBody>
              <a:bodyPr wrap="square" rtlCol="0">
                <a:spAutoFit/>
              </a:bodyPr>
              <a:lstStyle/>
              <a:p>
                <a:pPr lvl="0"/>
                <a:r>
                  <a:rPr kumimoji="0" lang="zh-CN" altLang="en-US" sz="3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结论：随着迭代次数增加，</a:t>
                </a:r>
                <a:r>
                  <a:rPr lang="en-US" altLang="zh-CN" sz="30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30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30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zh-CN" altLang="en-US" sz="30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模值</m:t>
                    </m:r>
                  </m:oMath>
                </a14:m>
                <a:r>
                  <a:rPr lang="zh-CN" altLang="en-US" sz="3000" dirty="0">
                    <a:solidFill>
                      <a:srgbClr val="000000"/>
                    </a:solidFill>
                    <a:latin typeface="Arial"/>
                  </a:rPr>
                  <a:t>增长不会太快，</a:t>
                </a:r>
                <a:r>
                  <a:rPr lang="en-US" altLang="zh-CN" sz="3000" dirty="0">
                    <a:solidFill>
                      <a:srgbClr val="000000"/>
                    </a:solidFill>
                    <a:latin typeface="Arial"/>
                  </a:rPr>
                  <a:t> </a:t>
                </a:r>
                <a:r>
                  <a:rPr kumimoji="0" lang="zh-CN" altLang="en-US" sz="3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意味着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CN" sz="3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CN" sz="3000" b="1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𝒘</m:t>
                        </m:r>
                      </m:e>
                      <m:sub>
                        <m:r>
                          <a:rPr kumimoji="0" lang="en-US" altLang="zh-CN" sz="3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𝑡</m:t>
                        </m:r>
                      </m:sub>
                    </m:sSub>
                  </m:oMath>
                </a14:m>
                <a:r>
                  <a:rPr kumimoji="0" lang="zh-CN" altLang="en-US" sz="3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与</a:t>
                </a:r>
                <a14:m>
                  <m:oMath xmlns:m="http://schemas.openxmlformats.org/officeDocument/2006/math">
                    <m:r>
                      <a:rPr kumimoji="0" lang="en-US" altLang="zh-CN" sz="30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</m:t>
                    </m:r>
                    <m:sSub>
                      <m:sSubPr>
                        <m:ctrlPr>
                          <a:rPr kumimoji="0" lang="en-US" altLang="zh-CN" sz="3000" b="1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CN" sz="3000" b="1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𝒘</m:t>
                        </m:r>
                      </m:e>
                      <m:sub>
                        <m:r>
                          <a:rPr kumimoji="0" lang="en-US" altLang="zh-CN" sz="30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𝑓</m:t>
                        </m:r>
                      </m:sub>
                    </m:sSub>
                  </m:oMath>
                </a14:m>
                <a:r>
                  <a:rPr kumimoji="0" lang="zh-CN" altLang="en-US" sz="3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的接</a:t>
                </a:r>
                <a:endParaRPr kumimoji="0" lang="en-US" altLang="zh-CN" sz="3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  <a:p>
                <a:pPr lvl="0"/>
                <a:r>
                  <a:rPr lang="en-US" altLang="zh-CN" sz="3000" dirty="0">
                    <a:solidFill>
                      <a:srgbClr val="000000"/>
                    </a:solidFill>
                    <a:latin typeface="Arial"/>
                  </a:rPr>
                  <a:t>           </a:t>
                </a:r>
                <a:r>
                  <a:rPr kumimoji="0" lang="zh-CN" altLang="en-US" sz="3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近是方向上在靠近，而非模值的贡献</a:t>
                </a: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94786862-7621-4545-A7D6-A2F7B11F1D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4680" y="5204037"/>
                <a:ext cx="12206475" cy="1052660"/>
              </a:xfrm>
              <a:prstGeom prst="rect">
                <a:avLst/>
              </a:prstGeom>
              <a:blipFill>
                <a:blip r:embed="rId4"/>
                <a:stretch>
                  <a:fillRect l="-1199" t="-7558" r="-500" b="-1744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5FDDB725-A688-43F2-B43A-AD83EC76E915}"/>
                  </a:ext>
                </a:extLst>
              </p:cNvPr>
              <p:cNvSpPr txBox="1"/>
              <p:nvPr/>
            </p:nvSpPr>
            <p:spPr>
              <a:xfrm>
                <a:off x="4009982" y="2337335"/>
                <a:ext cx="8068480" cy="51328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lvl="0">
                  <a:defRPr/>
                </a:pPr>
                <a:r>
                  <a:rPr lang="zh-CN" altLang="en-US" sz="2400" dirty="0">
                    <a:solidFill>
                      <a:srgbClr val="000000"/>
                    </a:solidFill>
                    <a:latin typeface="Arial"/>
                  </a:rPr>
                  <a:t>假设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en-US" altLang="zh-CN" sz="2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sz="2400" dirty="0">
                    <a:solidFill>
                      <a:srgbClr val="000000"/>
                    </a:solidFill>
                    <a:latin typeface="Arial"/>
                  </a:rPr>
                  <a:t>在样本集中模值最大，随着</a:t>
                </a: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迭代次数增加，</a:t>
                </a:r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en-US" altLang="zh-CN" sz="2400" b="1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b="1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1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en-US" altLang="zh-CN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zh-CN" altLang="en-US" sz="2400" b="1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？</m:t>
                    </m:r>
                  </m:oMath>
                </a14:m>
                <a:r>
                  <a:rPr lang="zh-CN" altLang="en-US" sz="2400" dirty="0">
                    <a:solidFill>
                      <a:srgbClr val="000000"/>
                    </a:solidFill>
                  </a:rPr>
                  <a:t> 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5FDDB725-A688-43F2-B43A-AD83EC76E9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09982" y="2337335"/>
                <a:ext cx="8068480" cy="513282"/>
              </a:xfrm>
              <a:prstGeom prst="rect">
                <a:avLst/>
              </a:prstGeom>
              <a:blipFill>
                <a:blip r:embed="rId5"/>
                <a:stretch>
                  <a:fillRect l="-1209" t="-1176" b="-2352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" name="组合 16">
            <a:extLst>
              <a:ext uri="{FF2B5EF4-FFF2-40B4-BE49-F238E27FC236}">
                <a16:creationId xmlns:a16="http://schemas.microsoft.com/office/drawing/2014/main" id="{0CF92569-C0C3-42D6-A4C1-77935AC66E7F}"/>
              </a:ext>
            </a:extLst>
          </p:cNvPr>
          <p:cNvGrpSpPr/>
          <p:nvPr/>
        </p:nvGrpSpPr>
        <p:grpSpPr>
          <a:xfrm>
            <a:off x="76971" y="1609415"/>
            <a:ext cx="12135807" cy="594336"/>
            <a:chOff x="76971" y="1609415"/>
            <a:chExt cx="12135807" cy="594336"/>
          </a:xfrm>
        </p:grpSpPr>
        <p:sp>
          <p:nvSpPr>
            <p:cNvPr id="7" name="箭头: 左右 6">
              <a:extLst>
                <a:ext uri="{FF2B5EF4-FFF2-40B4-BE49-F238E27FC236}">
                  <a16:creationId xmlns:a16="http://schemas.microsoft.com/office/drawing/2014/main" id="{D977A3EB-A813-4EF7-A12E-416922064E42}"/>
                </a:ext>
              </a:extLst>
            </p:cNvPr>
            <p:cNvSpPr/>
            <p:nvPr/>
          </p:nvSpPr>
          <p:spPr>
            <a:xfrm>
              <a:off x="5122498" y="1801441"/>
              <a:ext cx="723900" cy="282176"/>
            </a:xfrm>
            <a:prstGeom prst="leftRightArrow">
              <a:avLst/>
            </a:prstGeom>
            <a:solidFill>
              <a:schemeClr val="bg1">
                <a:lumMod val="75000"/>
              </a:schemeClr>
            </a:solidFill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宋体"/>
                <a:cs typeface="Times New Roman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5BE06E7C-44AA-41DA-8F85-4261A168FEF7}"/>
                    </a:ext>
                  </a:extLst>
                </p:cNvPr>
                <p:cNvSpPr txBox="1"/>
                <p:nvPr/>
              </p:nvSpPr>
              <p:spPr>
                <a:xfrm>
                  <a:off x="76971" y="1620634"/>
                  <a:ext cx="5883401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>
                    <a:defRPr/>
                  </a:pPr>
                  <a:r>
                    <a:rPr kumimoji="0" lang="zh-CN" altLang="en-US" sz="2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rPr>
                    <a:t>当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en-US" altLang="zh-CN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a14:m>
                  <a:r>
                    <a:rPr kumimoji="0" lang="zh-CN" altLang="en-US" sz="2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rPr>
                    <a:t>被分类错误时，才更新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2800" b="1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1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b>
                          <m:r>
                            <a:rPr lang="en-US" altLang="zh-CN" sz="2800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a14:m>
                  <a:r>
                    <a:rPr lang="zh-CN" altLang="en-US" sz="2800" dirty="0">
                      <a:solidFill>
                        <a:srgbClr val="000000"/>
                      </a:solidFill>
                    </a:rPr>
                    <a:t> </a:t>
                  </a:r>
                  <a:endPara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5BE06E7C-44AA-41DA-8F85-4261A168FEF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6971" y="1620634"/>
                  <a:ext cx="5883401" cy="523220"/>
                </a:xfrm>
                <a:prstGeom prst="rect">
                  <a:avLst/>
                </a:prstGeom>
                <a:blipFill>
                  <a:blip r:embed="rId6"/>
                  <a:stretch>
                    <a:fillRect l="-2176" t="-12791" b="-31395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5B8ADEAF-ED63-4365-8FC5-A46CE9772201}"/>
                </a:ext>
              </a:extLst>
            </p:cNvPr>
            <p:cNvSpPr/>
            <p:nvPr/>
          </p:nvSpPr>
          <p:spPr>
            <a:xfrm>
              <a:off x="99061" y="1609415"/>
              <a:ext cx="11979401" cy="570795"/>
            </a:xfrm>
            <a:prstGeom prst="rect">
              <a:avLst/>
            </a:prstGeom>
            <a:ln w="38100">
              <a:solidFill>
                <a:srgbClr val="0000FF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宋体"/>
                <a:cs typeface="Times New Roman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矩形 3">
                  <a:extLst>
                    <a:ext uri="{FF2B5EF4-FFF2-40B4-BE49-F238E27FC236}">
                      <a16:creationId xmlns:a16="http://schemas.microsoft.com/office/drawing/2014/main" id="{222CB0A6-054E-477D-B11D-F0A4B6DDF0B0}"/>
                    </a:ext>
                  </a:extLst>
                </p:cNvPr>
                <p:cNvSpPr/>
                <p:nvPr/>
              </p:nvSpPr>
              <p:spPr>
                <a:xfrm>
                  <a:off x="5846398" y="1625931"/>
                  <a:ext cx="2875980" cy="52629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lvl="0"/>
                  <a14:m>
                    <m:oMath xmlns:m="http://schemas.openxmlformats.org/officeDocument/2006/math"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𝑠𝑖𝑔𝑛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(</m:t>
                      </m:r>
                      <m:sSubSup>
                        <m:sSubSup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SupPr>
                        <m:e>
                          <m:r>
                            <a:rPr kumimoji="0" lang="en-US" altLang="zh-CN" sz="2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𝒘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</m:sub>
                        <m:sup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8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𝐱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</m:sub>
                      </m:sSub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)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≠</m:t>
                      </m:r>
                    </m:oMath>
                  </a14:m>
                  <a:r>
                    <a:rPr kumimoji="0" lang="zh-CN" altLang="en-US" sz="2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a14:m>
                  <a:endPara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4" name="矩形 3">
                  <a:extLst>
                    <a:ext uri="{FF2B5EF4-FFF2-40B4-BE49-F238E27FC236}">
                      <a16:creationId xmlns:a16="http://schemas.microsoft.com/office/drawing/2014/main" id="{222CB0A6-054E-477D-B11D-F0A4B6DDF0B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846398" y="1625931"/>
                  <a:ext cx="2875980" cy="526298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3" name="箭头: 左右 22">
              <a:extLst>
                <a:ext uri="{FF2B5EF4-FFF2-40B4-BE49-F238E27FC236}">
                  <a16:creationId xmlns:a16="http://schemas.microsoft.com/office/drawing/2014/main" id="{E62200DA-1CB3-4A40-83C5-708D14064766}"/>
                </a:ext>
              </a:extLst>
            </p:cNvPr>
            <p:cNvSpPr/>
            <p:nvPr/>
          </p:nvSpPr>
          <p:spPr>
            <a:xfrm>
              <a:off x="8636052" y="1801441"/>
              <a:ext cx="723900" cy="282176"/>
            </a:xfrm>
            <a:prstGeom prst="leftRightArrow">
              <a:avLst/>
            </a:prstGeom>
            <a:solidFill>
              <a:schemeClr val="bg1">
                <a:lumMod val="75000"/>
              </a:schemeClr>
            </a:solidFill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宋体"/>
                <a:cs typeface="Times New Roman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矩形 10">
                  <a:extLst>
                    <a:ext uri="{FF2B5EF4-FFF2-40B4-BE49-F238E27FC236}">
                      <a16:creationId xmlns:a16="http://schemas.microsoft.com/office/drawing/2014/main" id="{84B1CE56-3DF8-4993-A40E-4F37B7F51D69}"/>
                    </a:ext>
                  </a:extLst>
                </p:cNvPr>
                <p:cNvSpPr/>
                <p:nvPr/>
              </p:nvSpPr>
              <p:spPr>
                <a:xfrm>
                  <a:off x="9253313" y="1626029"/>
                  <a:ext cx="2959465" cy="57772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800" i="1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8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zh-CN" sz="2800" b="0" i="1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altLang="zh-CN" sz="2800" b="0" i="1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sz="2800" b="0" i="1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altLang="zh-CN" sz="2800" b="0" i="1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sub>
                        </m:sSub>
                        <m:sSubSup>
                          <m:sSubSupPr>
                            <m:ctrlPr>
                              <a:rPr lang="en-US" altLang="zh-CN" sz="28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2800" b="1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en-US" altLang="zh-CN" sz="2800" b="0" i="1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  <m:sup>
                            <m:r>
                              <a:rPr lang="en-US" altLang="zh-CN" sz="28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bSup>
                        <m:sSub>
                          <m:sSubPr>
                            <m:ctrlPr>
                              <a:rPr lang="en-US" altLang="zh-CN" sz="28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800" b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  <m:sub>
                            <m:r>
                              <a:rPr lang="en-US" altLang="zh-CN" sz="2800" b="0" i="1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altLang="zh-CN" sz="2800" b="0" i="1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sz="2800" b="0" i="1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altLang="zh-CN" sz="2800" b="0" i="1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sub>
                        </m:sSub>
                        <m:r>
                          <a:rPr lang="en-US" altLang="zh-CN" sz="280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≤</m:t>
                        </m:r>
                        <m:r>
                          <a:rPr lang="en-US" altLang="zh-CN" sz="2800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1" name="矩形 10">
                  <a:extLst>
                    <a:ext uri="{FF2B5EF4-FFF2-40B4-BE49-F238E27FC236}">
                      <a16:creationId xmlns:a16="http://schemas.microsoft.com/office/drawing/2014/main" id="{84B1CE56-3DF8-4993-A40E-4F37B7F51D6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253313" y="1626029"/>
                  <a:ext cx="2959465" cy="577722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BDFEA2C6-059D-4DFB-B11F-3648855EBFEA}"/>
                  </a:ext>
                </a:extLst>
              </p:cNvPr>
              <p:cNvSpPr/>
              <p:nvPr/>
            </p:nvSpPr>
            <p:spPr>
              <a:xfrm>
                <a:off x="2153717" y="2979593"/>
                <a:ext cx="5614101" cy="6694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8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altLang="zh-CN" sz="280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800" b="1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  <m:sub>
                                <m:r>
                                  <a:rPr lang="en-US" altLang="zh-CN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altLang="zh-CN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altLang="zh-CN" sz="28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CN" sz="28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altLang="zh-CN" sz="2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800" b="1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  <m:sub>
                                <m:r>
                                  <a:rPr lang="en-US" altLang="zh-CN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altLang="zh-CN" sz="28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altLang="zh-CN" sz="28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zh-CN" sz="2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d>
                                  <m:dPr>
                                    <m:ctrlPr>
                                      <a:rPr lang="en-US" altLang="zh-CN" sz="2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sz="2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sub>
                            </m:sSub>
                            <m:sSub>
                              <m:sSubPr>
                                <m:ctrlP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800" b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𝐱</m:t>
                                </m:r>
                              </m:e>
                              <m:sub>
                                <m:r>
                                  <a:rPr lang="en-US" altLang="zh-CN" sz="2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d>
                                  <m:dPr>
                                    <m:ctrlPr>
                                      <a:rPr lang="en-US" altLang="zh-CN" sz="2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sz="2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sub>
                            </m:sSub>
                          </m:e>
                        </m:d>
                      </m:e>
                      <m:sup>
                        <m:r>
                          <a:rPr lang="en-US" altLang="zh-C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 dirty="0"/>
                  <a:t>          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BDFEA2C6-059D-4DFB-B11F-3648855EBF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3717" y="2979593"/>
                <a:ext cx="5614101" cy="669479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2CCED059-085A-454B-9DB4-DFBB980C6599}"/>
                  </a:ext>
                </a:extLst>
              </p:cNvPr>
              <p:cNvSpPr/>
              <p:nvPr/>
            </p:nvSpPr>
            <p:spPr>
              <a:xfrm>
                <a:off x="2153717" y="3609436"/>
                <a:ext cx="7904600" cy="6806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0" dirty="0">
                    <a:solidFill>
                      <a:srgbClr val="000000"/>
                    </a:solidFill>
                  </a:rPr>
                  <a:t>              </a:t>
                </a:r>
                <a14:m>
                  <m:oMath xmlns:m="http://schemas.openxmlformats.org/officeDocument/2006/math">
                    <m:r>
                      <a:rPr lang="en-US" altLang="zh-CN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CN" sz="28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altLang="zh-CN" sz="2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800" b="1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  <m:sub>
                                <m:r>
                                  <a:rPr lang="en-US" altLang="zh-CN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altLang="zh-C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2800" b="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2</m:t>
                    </m:r>
                    <m:sSub>
                      <m:sSubPr>
                        <m:ctrlP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2800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  <m:sSubSup>
                      <m:sSubSupPr>
                        <m:ctrlP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800" b="1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  <m:sup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bSup>
                    <m:sSub>
                      <m:sSubPr>
                        <m:ctrlP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en-US" altLang="zh-CN" sz="2800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  <m:r>
                      <a:rPr lang="en-US" altLang="zh-CN" sz="2800" b="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altLang="zh-C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altLang="zh-CN" sz="2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zh-CN" sz="28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d>
                                  <m:dPr>
                                    <m:ctrlPr>
                                      <a:rPr lang="en-US" altLang="zh-CN" sz="28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sz="28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sub>
                            </m:sSub>
                            <m:sSub>
                              <m:sSubPr>
                                <m:ctrlPr>
                                  <a:rPr lang="en-US" altLang="zh-CN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800" b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𝐱</m:t>
                                </m:r>
                              </m:e>
                              <m:sub>
                                <m:r>
                                  <a:rPr lang="en-US" altLang="zh-CN" sz="28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d>
                                  <m:dPr>
                                    <m:ctrlPr>
                                      <a:rPr lang="en-US" altLang="zh-CN" sz="28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sz="28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sub>
                            </m:sSub>
                          </m:e>
                        </m:d>
                      </m:e>
                      <m:sup>
                        <m:r>
                          <a:rPr lang="en-US" altLang="zh-C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2CCED059-085A-454B-9DB4-DFBB980C659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3717" y="3609436"/>
                <a:ext cx="7904600" cy="680636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6C76E356-34BB-43AE-A689-5768BDDA9D91}"/>
                  </a:ext>
                </a:extLst>
              </p:cNvPr>
              <p:cNvSpPr/>
              <p:nvPr/>
            </p:nvSpPr>
            <p:spPr>
              <a:xfrm>
                <a:off x="2153717" y="4252252"/>
                <a:ext cx="9927398" cy="77194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0" dirty="0">
                    <a:solidFill>
                      <a:srgbClr val="000000"/>
                    </a:solidFill>
                  </a:rPr>
                  <a:t>              </a:t>
                </a:r>
                <a14:m>
                  <m:oMath xmlns:m="http://schemas.openxmlformats.org/officeDocument/2006/math">
                    <m:r>
                      <a:rPr lang="en-US" altLang="zh-CN" sz="2800" b="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zh-CN" sz="28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altLang="zh-CN" sz="2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800" b="1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  <m:sub>
                                <m:r>
                                  <a:rPr lang="en-US" altLang="zh-CN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altLang="zh-C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2800" b="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0+</m:t>
                    </m:r>
                    <m:sSup>
                      <m:sSupPr>
                        <m:ctrlPr>
                          <a:rPr lang="en-US" altLang="zh-CN" sz="2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altLang="zh-CN" sz="2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8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8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zh-CN" sz="28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d>
                                  <m:dPr>
                                    <m:ctrlPr>
                                      <a:rPr lang="en-US" altLang="zh-CN" sz="2800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sz="2800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sub>
                            </m:sSub>
                            <m:sSub>
                              <m:sSubPr>
                                <m:ctrlPr>
                                  <a:rPr lang="en-US" altLang="zh-CN" sz="28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800" b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𝐱</m:t>
                                </m:r>
                              </m:e>
                              <m:sub>
                                <m:r>
                                  <a:rPr lang="en-US" altLang="zh-CN" sz="28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d>
                                  <m:dPr>
                                    <m:ctrlPr>
                                      <a:rPr lang="en-US" altLang="zh-CN" sz="2800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sz="2800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sub>
                            </m:sSub>
                          </m:e>
                        </m:d>
                      </m:e>
                      <m:sup>
                        <m:r>
                          <a:rPr lang="en-US" altLang="zh-CN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sz="28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altLang="zh-C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altLang="zh-CN" sz="2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800" b="1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  <m:sub>
                                <m:r>
                                  <a:rPr lang="en-US" altLang="zh-CN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altLang="zh-C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func>
                      <m:funcPr>
                        <m:ctrlPr>
                          <a:rPr lang="en-US" altLang="zh-CN" sz="2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zh-CN" sz="2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sz="280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m</m:t>
                            </m:r>
                            <m:r>
                              <a:rPr lang="en-US" altLang="zh-CN" sz="28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𝑎𝑥</m:t>
                            </m:r>
                          </m:e>
                          <m:lim>
                            <m:r>
                              <a:rPr lang="en-US" altLang="zh-CN" sz="28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lim>
                        </m:limLow>
                      </m:fName>
                      <m:e>
                        <m:sSup>
                          <m:sSupPr>
                            <m:ctrlPr>
                              <a:rPr lang="en-US" altLang="zh-CN" sz="28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‖"/>
                                <m:endChr m:val="‖"/>
                                <m:ctrlPr>
                                  <a:rPr lang="en-US" altLang="zh-CN" sz="280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sz="2800" i="1" smtClean="0">
                                        <a:solidFill>
                                          <a:schemeClr val="bg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800" b="0" i="1" smtClean="0">
                                        <a:solidFill>
                                          <a:schemeClr val="bg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altLang="zh-CN" sz="2800" b="0" i="1" smtClean="0">
                                        <a:solidFill>
                                          <a:schemeClr val="bg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altLang="zh-CN" sz="2800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800" b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𝐱</m:t>
                                    </m:r>
                                  </m:e>
                                  <m:sub>
                                    <m:r>
                                      <a:rPr lang="en-US" altLang="zh-CN" sz="2800" b="1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𝒏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US" altLang="zh-CN" sz="28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func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6C76E356-34BB-43AE-A689-5768BDDA9D9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3717" y="4252252"/>
                <a:ext cx="9927398" cy="771943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0087677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9913820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2.3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感知器算法的收敛性（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Guarantee of PLA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5BE06E7C-44AA-41DA-8F85-4261A168FEF7}"/>
                  </a:ext>
                </a:extLst>
              </p:cNvPr>
              <p:cNvSpPr txBox="1"/>
              <p:nvPr/>
            </p:nvSpPr>
            <p:spPr>
              <a:xfrm>
                <a:off x="473066" y="1736399"/>
                <a:ext cx="10757037" cy="13755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spcAft>
                    <a:spcPts val="0"/>
                  </a:spcAft>
                </a:pPr>
                <a:r>
                  <a:rPr lang="en-US" altLang="zh-CN" sz="2800" kern="100" dirty="0">
                    <a:ea typeface="宋体" panose="02010600030101010101" pitchFamily="2" charset="-122"/>
                    <a:cs typeface="Times New Roman" panose="02020603050405020304" pitchFamily="18" charset="0"/>
                  </a:rPr>
                  <a:t>(1)</a:t>
                </a:r>
                <a:r>
                  <a:rPr lang="zh-CN" altLang="zh-CN" sz="2800" kern="100" dirty="0">
                    <a:ea typeface="宋体" panose="02010600030101010101" pitchFamily="2" charset="-122"/>
                    <a:cs typeface="Times New Roman" panose="02020603050405020304" pitchFamily="18" charset="0"/>
                  </a:rPr>
                  <a:t>：</a:t>
                </a:r>
                <a:r>
                  <a:rPr lang="zh-CN" altLang="zh-CN" sz="2800" kern="100" dirty="0">
                    <a:latin typeface="+mn-ea"/>
                    <a:cs typeface="Times New Roman" panose="02020603050405020304" pitchFamily="18" charset="0"/>
                  </a:rPr>
                  <a:t>针对线性可分训练样本集，</a:t>
                </a:r>
                <a:r>
                  <a:rPr lang="en-US" altLang="zh-CN" sz="2800" i="1" kern="100" dirty="0">
                    <a:latin typeface="+mn-ea"/>
                    <a:cs typeface="Times New Roman" panose="02020603050405020304" pitchFamily="18" charset="0"/>
                  </a:rPr>
                  <a:t>PLA</a:t>
                </a:r>
                <a:r>
                  <a:rPr lang="zh-CN" altLang="zh-CN" sz="2800" kern="100" dirty="0">
                    <a:latin typeface="+mn-ea"/>
                    <a:cs typeface="Times New Roman" panose="02020603050405020304" pitchFamily="18" charset="0"/>
                  </a:rPr>
                  <a:t>算法中，当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2800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800" b="1" i="1" kern="1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2800" i="1" kern="100"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CN" sz="2800" i="1" kern="100"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2800" b="1" i="1" kern="100"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𝟎</m:t>
                    </m:r>
                  </m:oMath>
                </a14:m>
                <a:r>
                  <a:rPr lang="zh-CN" altLang="zh-CN" sz="2800" kern="100" dirty="0">
                    <a:ea typeface="宋体" panose="02010600030101010101" pitchFamily="2" charset="-122"/>
                    <a:cs typeface="Times New Roman" panose="02020603050405020304" pitchFamily="18" charset="0"/>
                  </a:rPr>
                  <a:t>，</a:t>
                </a:r>
                <a:r>
                  <a:rPr lang="zh-CN" altLang="zh-CN" sz="2800" kern="100" dirty="0">
                    <a:latin typeface="+mn-ea"/>
                    <a:cs typeface="Times New Roman" panose="02020603050405020304" pitchFamily="18" charset="0"/>
                  </a:rPr>
                  <a:t>在对分错样本进行了</a:t>
                </a:r>
                <a:r>
                  <a:rPr lang="en-US" altLang="zh-CN" sz="2800" i="1" kern="100" dirty="0">
                    <a:latin typeface="+mn-ea"/>
                    <a:cs typeface="Times New Roman" panose="02020603050405020304" pitchFamily="18" charset="0"/>
                  </a:rPr>
                  <a:t>T</a:t>
                </a:r>
                <a:r>
                  <a:rPr lang="zh-CN" altLang="zh-CN" sz="2800" kern="100" dirty="0">
                    <a:latin typeface="+mn-ea"/>
                    <a:cs typeface="Times New Roman" panose="02020603050405020304" pitchFamily="18" charset="0"/>
                  </a:rPr>
                  <a:t>次</a:t>
                </a:r>
                <a:r>
                  <a:rPr lang="zh-CN" altLang="en-US" sz="2800" kern="100" dirty="0">
                    <a:latin typeface="+mn-ea"/>
                    <a:cs typeface="Times New Roman" panose="02020603050405020304" pitchFamily="18" charset="0"/>
                  </a:rPr>
                  <a:t>修</a:t>
                </a:r>
                <a:r>
                  <a:rPr lang="zh-CN" altLang="zh-CN" sz="2800" kern="100" dirty="0">
                    <a:latin typeface="+mn-ea"/>
                    <a:cs typeface="Times New Roman" panose="02020603050405020304" pitchFamily="18" charset="0"/>
                  </a:rPr>
                  <a:t>正后，下式成立</a:t>
                </a:r>
                <a:r>
                  <a:rPr lang="en-US" altLang="zh-CN" sz="2800" kern="100" dirty="0">
                    <a:latin typeface="+mn-ea"/>
                    <a:cs typeface="Times New Roman" panose="02020603050405020304" pitchFamily="18" charset="0"/>
                  </a:rPr>
                  <a:t>: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2800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zh-CN" altLang="zh-CN" sz="2800" i="1" kern="1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2800" b="1" i="1" kern="100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𝐖</m:t>
                            </m:r>
                          </m:e>
                          <m:sub>
                            <m:r>
                              <a:rPr lang="en-US" altLang="zh-CN" sz="2800" i="1" kern="100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𝑓</m:t>
                            </m:r>
                          </m:sub>
                          <m:sup>
                            <m:r>
                              <a:rPr lang="en-US" altLang="zh-CN" sz="2800" i="1" kern="100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𝑇</m:t>
                            </m:r>
                          </m:sup>
                        </m:sSubSup>
                      </m:num>
                      <m:den>
                        <m:d>
                          <m:dPr>
                            <m:begChr m:val="‖"/>
                            <m:endChr m:val="‖"/>
                            <m:ctrlPr>
                              <a:rPr lang="zh-CN" altLang="zh-CN" sz="2800" i="1" kern="1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zh-CN" altLang="zh-CN" sz="2800" b="1" i="1" kern="1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2800" kern="100">
                                    <a:latin typeface="Cambria Math" panose="02040503050406030204" pitchFamily="18" charset="0"/>
                                    <a:ea typeface="宋体" panose="02010600030101010101" pitchFamily="2" charset="-122"/>
                                    <a:cs typeface="Times New Roman" panose="02020603050405020304" pitchFamily="18" charset="0"/>
                                  </a:rPr>
                                  <m:t>W</m:t>
                                </m:r>
                              </m:e>
                              <m:sub>
                                <m:r>
                                  <a:rPr lang="en-US" altLang="zh-CN" sz="2800" b="1" i="1" kern="100">
                                    <a:latin typeface="Cambria Math" panose="02040503050406030204" pitchFamily="18" charset="0"/>
                                    <a:ea typeface="宋体" panose="02010600030101010101" pitchFamily="2" charset="-122"/>
                                    <a:cs typeface="Times New Roman" panose="02020603050405020304" pitchFamily="18" charset="0"/>
                                  </a:rPr>
                                  <m:t>𝒇</m:t>
                                </m:r>
                              </m:sub>
                            </m:sSub>
                          </m:e>
                        </m:d>
                      </m:den>
                    </m:f>
                    <m:f>
                      <m:fPr>
                        <m:ctrlPr>
                          <a:rPr lang="zh-CN" altLang="zh-CN" sz="2800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zh-CN" altLang="zh-CN" sz="2800" i="1" kern="1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800" b="1" i="1" kern="100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𝐖</m:t>
                            </m:r>
                          </m:e>
                          <m:sub>
                            <m:r>
                              <a:rPr lang="en-US" altLang="zh-CN" sz="2800" i="1" kern="100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𝑇</m:t>
                            </m:r>
                          </m:sub>
                        </m:sSub>
                      </m:num>
                      <m:den>
                        <m:d>
                          <m:dPr>
                            <m:begChr m:val="‖"/>
                            <m:endChr m:val="‖"/>
                            <m:ctrlPr>
                              <a:rPr lang="zh-CN" altLang="zh-CN" sz="2800" i="1" kern="1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zh-CN" altLang="zh-CN" sz="2800" i="1" kern="1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800" b="1" i="1" kern="100">
                                    <a:latin typeface="Cambria Math" panose="02040503050406030204" pitchFamily="18" charset="0"/>
                                    <a:ea typeface="宋体" panose="02010600030101010101" pitchFamily="2" charset="-122"/>
                                    <a:cs typeface="Times New Roman" panose="02020603050405020304" pitchFamily="18" charset="0"/>
                                  </a:rPr>
                                  <m:t>𝐖</m:t>
                                </m:r>
                              </m:e>
                              <m:sub>
                                <m:r>
                                  <a:rPr lang="en-US" altLang="zh-CN" sz="2800" i="1" kern="100">
                                    <a:latin typeface="Cambria Math" panose="02040503050406030204" pitchFamily="18" charset="0"/>
                                    <a:ea typeface="宋体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𝑇</m:t>
                                </m:r>
                              </m:sub>
                            </m:sSub>
                          </m:e>
                        </m:d>
                      </m:den>
                    </m:f>
                    <m:r>
                      <a:rPr lang="en-US" altLang="zh-CN" sz="2800" i="1" kern="100"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≥</m:t>
                    </m:r>
                    <m:rad>
                      <m:radPr>
                        <m:degHide m:val="on"/>
                        <m:ctrlPr>
                          <a:rPr lang="zh-CN" altLang="zh-CN" sz="2800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2800" i="1" kern="100"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𝑇</m:t>
                        </m:r>
                      </m:e>
                    </m:rad>
                    <m:r>
                      <a:rPr lang="en-US" altLang="zh-CN" sz="2800" i="1" kern="100"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∙</m:t>
                    </m:r>
                    <m:r>
                      <a:rPr lang="en-US" altLang="zh-CN" sz="2800" i="1" kern="100"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𝑐𝑜𝑛𝑠𝑡𝑎𝑛𝑡</m:t>
                    </m:r>
                  </m:oMath>
                </a14:m>
                <a:endParaRPr lang="zh-CN" altLang="zh-CN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5BE06E7C-44AA-41DA-8F85-4261A168FE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3066" y="1736399"/>
                <a:ext cx="10757037" cy="1375505"/>
              </a:xfrm>
              <a:prstGeom prst="rect">
                <a:avLst/>
              </a:prstGeom>
              <a:blipFill>
                <a:blip r:embed="rId3"/>
                <a:stretch>
                  <a:fillRect l="-1190" t="-6222" r="-113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20">
            <a:extLst>
              <a:ext uri="{FF2B5EF4-FFF2-40B4-BE49-F238E27FC236}">
                <a16:creationId xmlns:a16="http://schemas.microsoft.com/office/drawing/2014/main" id="{4FCD3000-524B-4296-922F-3941F02D9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066" y="1051742"/>
            <a:ext cx="1095216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课后证明：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BF7FFE3D-FBB3-46B2-AAB2-BBBE867859A8}"/>
                  </a:ext>
                </a:extLst>
              </p:cNvPr>
              <p:cNvSpPr/>
              <p:nvPr/>
            </p:nvSpPr>
            <p:spPr>
              <a:xfrm>
                <a:off x="533400" y="3516686"/>
                <a:ext cx="10757037" cy="18063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spcAft>
                    <a:spcPts val="0"/>
                  </a:spcAft>
                </a:pPr>
                <a:r>
                  <a:rPr lang="en-US" altLang="zh-CN" sz="2800" kern="100" dirty="0">
                    <a:latin typeface="Calibri" panose="020F0502020204030204" pitchFamily="34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(2)</a:t>
                </a:r>
                <a:r>
                  <a:rPr lang="zh-CN" altLang="zh-CN" sz="2800" kern="100" dirty="0">
                    <a:latin typeface="Calibri" panose="020F0502020204030204" pitchFamily="34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，</a:t>
                </a:r>
                <a:r>
                  <a:rPr lang="zh-CN" altLang="zh-CN" sz="2800" kern="100" dirty="0">
                    <a:latin typeface="+mn-ea"/>
                    <a:cs typeface="Times New Roman" panose="02020603050405020304" pitchFamily="18" charset="0"/>
                  </a:rPr>
                  <a:t>针对线性可分训练样本集，</a:t>
                </a:r>
                <a:r>
                  <a:rPr lang="en-US" altLang="zh-CN" sz="2800" i="1" kern="100" dirty="0">
                    <a:latin typeface="+mn-ea"/>
                    <a:cs typeface="Times New Roman" panose="02020603050405020304" pitchFamily="18" charset="0"/>
                  </a:rPr>
                  <a:t>PLA</a:t>
                </a:r>
                <a:r>
                  <a:rPr lang="zh-CN" altLang="zh-CN" sz="2800" kern="100" dirty="0">
                    <a:latin typeface="+mn-ea"/>
                    <a:cs typeface="Times New Roman" panose="02020603050405020304" pitchFamily="18" charset="0"/>
                  </a:rPr>
                  <a:t>算法中，假设对分错样本进行了</a:t>
                </a:r>
                <a:r>
                  <a:rPr lang="en-US" altLang="zh-CN" sz="2800" i="1" kern="100" dirty="0">
                    <a:latin typeface="+mn-ea"/>
                    <a:cs typeface="Times New Roman" panose="02020603050405020304" pitchFamily="18" charset="0"/>
                  </a:rPr>
                  <a:t>T</a:t>
                </a:r>
                <a:r>
                  <a:rPr lang="zh-CN" altLang="zh-CN" sz="2800" kern="100" dirty="0">
                    <a:latin typeface="+mn-ea"/>
                    <a:cs typeface="Times New Roman" panose="02020603050405020304" pitchFamily="18" charset="0"/>
                  </a:rPr>
                  <a:t>次</a:t>
                </a:r>
                <a:r>
                  <a:rPr lang="zh-CN" altLang="en-US" sz="2800" kern="100" dirty="0">
                    <a:latin typeface="+mn-ea"/>
                    <a:cs typeface="Times New Roman" panose="02020603050405020304" pitchFamily="18" charset="0"/>
                  </a:rPr>
                  <a:t>修</a:t>
                </a:r>
                <a:r>
                  <a:rPr lang="zh-CN" altLang="zh-CN" sz="2800" kern="100" dirty="0">
                    <a:latin typeface="+mn-ea"/>
                    <a:cs typeface="Times New Roman" panose="02020603050405020304" pitchFamily="18" charset="0"/>
                  </a:rPr>
                  <a:t>正后得到的分类面不再出现错分状况，定义：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2800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sSup>
                          <m:sSupPr>
                            <m:ctrlPr>
                              <a:rPr lang="zh-CN" altLang="zh-CN" sz="2800" i="1" kern="1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800" b="0" i="1" kern="100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𝑅</m:t>
                            </m:r>
                          </m:e>
                          <m:sup>
                            <m:r>
                              <a:rPr lang="en-US" altLang="zh-CN" sz="2800" b="0" i="1" kern="100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sz="2800" b="1" kern="100"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=</m:t>
                        </m:r>
                        <m:func>
                          <m:funcPr>
                            <m:ctrlPr>
                              <a:rPr lang="zh-CN" altLang="zh-CN" sz="2800" b="1" i="1" kern="1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zh-CN" altLang="zh-CN" sz="2800" i="1" kern="1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limLowPr>
                              <m:e>
                                <m:r>
                                  <a:rPr lang="en-US" altLang="zh-CN" sz="2800" b="0" i="1" kern="100">
                                    <a:latin typeface="Cambria Math" panose="02040503050406030204" pitchFamily="18" charset="0"/>
                                    <a:ea typeface="宋体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𝑚𝑎𝑥</m:t>
                                </m:r>
                              </m:e>
                              <m:lim>
                                <m:r>
                                  <a:rPr lang="en-US" altLang="zh-CN" sz="2800" b="0" i="1" kern="100" smtClean="0">
                                    <a:latin typeface="Cambria Math" panose="02040503050406030204" pitchFamily="18" charset="0"/>
                                    <a:ea typeface="宋体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</m:lim>
                            </m:limLow>
                          </m:fName>
                          <m:e>
                            <m:sSup>
                              <m:sSupPr>
                                <m:ctrlPr>
                                  <a:rPr lang="zh-CN" altLang="zh-CN" sz="2800" i="1" kern="1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zh-CN" altLang="zh-CN" sz="28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zh-CN" altLang="zh-CN" sz="2800" i="1" kern="10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800" b="1" i="0" kern="100">
                                            <a:latin typeface="Cambria Math" panose="02040503050406030204" pitchFamily="18" charset="0"/>
                                            <a:ea typeface="宋体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𝐱</m:t>
                                        </m:r>
                                      </m:e>
                                      <m:sub>
                                        <m:r>
                                          <a:rPr lang="en-US" altLang="zh-CN" sz="2800" b="0" i="1" kern="100" smtClean="0">
                                            <a:latin typeface="Cambria Math" panose="02040503050406030204" pitchFamily="18" charset="0"/>
                                            <a:ea typeface="宋体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r>
                                  <a:rPr lang="en-US" altLang="zh-CN" sz="2800" b="0" i="1" kern="100">
                                    <a:latin typeface="Cambria Math" panose="02040503050406030204" pitchFamily="18" charset="0"/>
                                    <a:ea typeface="宋体" panose="02010600030101010101" pitchFamily="2" charset="-122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func>
                      </m:e>
                      <m:sub/>
                    </m:sSub>
                  </m:oMath>
                </a14:m>
                <a:r>
                  <a:rPr lang="zh-CN" altLang="zh-CN" sz="2800" kern="100" dirty="0">
                    <a:latin typeface="Calibri" panose="020F0502020204030204" pitchFamily="34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，</a:t>
                </a:r>
                <a14:m>
                  <m:oMath xmlns:m="http://schemas.openxmlformats.org/officeDocument/2006/math">
                    <m:r>
                      <a:rPr lang="en-US" altLang="zh-CN" sz="2800" i="1" kern="100"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𝜌</m:t>
                    </m:r>
                    <m:r>
                      <a:rPr lang="en-US" altLang="zh-CN" sz="2800" i="1" kern="100"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func>
                      <m:funcPr>
                        <m:ctrlPr>
                          <a:rPr lang="zh-CN" altLang="zh-CN" sz="2800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zh-CN" altLang="zh-CN" sz="2800" i="1" kern="1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sz="2800" kern="100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en-US" altLang="zh-CN" sz="2800" b="0" i="1" kern="100" smtClean="0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lim>
                        </m:limLow>
                      </m:fName>
                      <m:e>
                        <m:sSub>
                          <m:sSubPr>
                            <m:ctrlPr>
                              <a:rPr lang="zh-CN" altLang="zh-CN" sz="2800" i="1" kern="1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800" i="1" kern="100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zh-CN" sz="2800" i="1" kern="100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b>
                        </m:sSub>
                      </m:e>
                    </m:func>
                    <m:f>
                      <m:fPr>
                        <m:ctrlPr>
                          <a:rPr lang="zh-CN" altLang="zh-CN" sz="2800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zh-CN" altLang="zh-CN" sz="2800" i="1" kern="1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2800" b="1" i="1" kern="100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𝐖</m:t>
                            </m:r>
                          </m:e>
                          <m:sub>
                            <m:r>
                              <a:rPr lang="en-US" altLang="zh-CN" sz="2800" i="1" kern="100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𝑓</m:t>
                            </m:r>
                          </m:sub>
                          <m:sup>
                            <m:r>
                              <a:rPr lang="en-US" altLang="zh-CN" sz="2800" i="1" kern="100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𝑇</m:t>
                            </m:r>
                          </m:sup>
                        </m:sSubSup>
                      </m:num>
                      <m:den>
                        <m:d>
                          <m:dPr>
                            <m:begChr m:val="‖"/>
                            <m:endChr m:val="‖"/>
                            <m:ctrlPr>
                              <a:rPr lang="zh-CN" altLang="zh-CN" sz="2800" i="1" kern="1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zh-CN" altLang="zh-CN" sz="2800" b="1" i="1" kern="1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800" b="1" i="1" kern="100">
                                    <a:latin typeface="Cambria Math" panose="02040503050406030204" pitchFamily="18" charset="0"/>
                                    <a:ea typeface="宋体" panose="02010600030101010101" pitchFamily="2" charset="-122"/>
                                    <a:cs typeface="Times New Roman" panose="02020603050405020304" pitchFamily="18" charset="0"/>
                                  </a:rPr>
                                  <m:t>𝐖</m:t>
                                </m:r>
                              </m:e>
                              <m:sub>
                                <m:r>
                                  <a:rPr lang="en-US" altLang="zh-CN" sz="2800" b="1" i="1" kern="100">
                                    <a:latin typeface="Cambria Math" panose="02040503050406030204" pitchFamily="18" charset="0"/>
                                    <a:ea typeface="宋体" panose="02010600030101010101" pitchFamily="2" charset="-122"/>
                                    <a:cs typeface="Times New Roman" panose="02020603050405020304" pitchFamily="18" charset="0"/>
                                  </a:rPr>
                                  <m:t>𝒇</m:t>
                                </m:r>
                              </m:sub>
                            </m:sSub>
                          </m:e>
                        </m:d>
                      </m:den>
                    </m:f>
                    <m:sSub>
                      <m:sSubPr>
                        <m:ctrlPr>
                          <a:rPr lang="zh-CN" altLang="zh-CN" sz="2800" b="1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800" b="1" i="1" kern="100"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𝐱</m:t>
                        </m:r>
                      </m:e>
                      <m:sub>
                        <m:r>
                          <a:rPr lang="en-US" altLang="zh-CN" sz="2800" b="0" i="1" kern="100" smtClean="0"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zh-CN" sz="2800" kern="100" dirty="0">
                    <a:latin typeface="Calibri" panose="020F0502020204030204" pitchFamily="34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，证明：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800" kern="100"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T</m:t>
                    </m:r>
                    <m:r>
                      <a:rPr lang="en-US" altLang="zh-CN" sz="2800" kern="100"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≤</m:t>
                    </m:r>
                    <m:f>
                      <m:fPr>
                        <m:ctrlPr>
                          <a:rPr lang="zh-CN" altLang="zh-CN" sz="2800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zh-CN" altLang="zh-CN" sz="2800" i="1" kern="1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800" b="0" i="1" kern="100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𝑅</m:t>
                            </m:r>
                          </m:e>
                          <m:sup>
                            <m:r>
                              <a:rPr lang="en-US" altLang="zh-CN" sz="2800" i="1" kern="100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zh-CN" altLang="zh-CN" sz="2800" i="1" kern="1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800" i="1" kern="100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𝜌</m:t>
                            </m:r>
                          </m:e>
                          <m:sup>
                            <m:r>
                              <a:rPr lang="en-US" altLang="zh-CN" sz="2800" i="1" kern="100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zh-CN" altLang="zh-CN" sz="28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BF7FFE3D-FBB3-46B2-AAB2-BBBE867859A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00" y="3516686"/>
                <a:ext cx="10757037" cy="1806392"/>
              </a:xfrm>
              <a:prstGeom prst="rect">
                <a:avLst/>
              </a:prstGeom>
              <a:blipFill>
                <a:blip r:embed="rId4"/>
                <a:stretch>
                  <a:fillRect l="-1190" t="-5068" r="-113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7873099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/>
          </p:cNvSpPr>
          <p:nvPr/>
        </p:nvSpPr>
        <p:spPr bwMode="auto">
          <a:xfrm>
            <a:off x="0" y="5589240"/>
            <a:ext cx="12192000" cy="864096"/>
          </a:xfrm>
          <a:custGeom>
            <a:avLst/>
            <a:gdLst>
              <a:gd name="T0" fmla="*/ 1115 w 5702"/>
              <a:gd name="T1" fmla="*/ 0 h 1219"/>
              <a:gd name="T2" fmla="*/ 1277 w 5702"/>
              <a:gd name="T3" fmla="*/ 0 h 1219"/>
              <a:gd name="T4" fmla="*/ 1428 w 5702"/>
              <a:gd name="T5" fmla="*/ 2 h 1219"/>
              <a:gd name="T6" fmla="*/ 1569 w 5702"/>
              <a:gd name="T7" fmla="*/ 2 h 1219"/>
              <a:gd name="T8" fmla="*/ 1698 w 5702"/>
              <a:gd name="T9" fmla="*/ 4 h 1219"/>
              <a:gd name="T10" fmla="*/ 1816 w 5702"/>
              <a:gd name="T11" fmla="*/ 6 h 1219"/>
              <a:gd name="T12" fmla="*/ 1922 w 5702"/>
              <a:gd name="T13" fmla="*/ 7 h 1219"/>
              <a:gd name="T14" fmla="*/ 2018 w 5702"/>
              <a:gd name="T15" fmla="*/ 11 h 1219"/>
              <a:gd name="T16" fmla="*/ 2102 w 5702"/>
              <a:gd name="T17" fmla="*/ 14 h 1219"/>
              <a:gd name="T18" fmla="*/ 2201 w 5702"/>
              <a:gd name="T19" fmla="*/ 20 h 1219"/>
              <a:gd name="T20" fmla="*/ 2293 w 5702"/>
              <a:gd name="T21" fmla="*/ 32 h 1219"/>
              <a:gd name="T22" fmla="*/ 2375 w 5702"/>
              <a:gd name="T23" fmla="*/ 46 h 1219"/>
              <a:gd name="T24" fmla="*/ 2452 w 5702"/>
              <a:gd name="T25" fmla="*/ 63 h 1219"/>
              <a:gd name="T26" fmla="*/ 2518 w 5702"/>
              <a:gd name="T27" fmla="*/ 84 h 1219"/>
              <a:gd name="T28" fmla="*/ 2579 w 5702"/>
              <a:gd name="T29" fmla="*/ 107 h 1219"/>
              <a:gd name="T30" fmla="*/ 2633 w 5702"/>
              <a:gd name="T31" fmla="*/ 131 h 1219"/>
              <a:gd name="T32" fmla="*/ 2680 w 5702"/>
              <a:gd name="T33" fmla="*/ 157 h 1219"/>
              <a:gd name="T34" fmla="*/ 2722 w 5702"/>
              <a:gd name="T35" fmla="*/ 185 h 1219"/>
              <a:gd name="T36" fmla="*/ 2756 w 5702"/>
              <a:gd name="T37" fmla="*/ 213 h 1219"/>
              <a:gd name="T38" fmla="*/ 2788 w 5702"/>
              <a:gd name="T39" fmla="*/ 241 h 1219"/>
              <a:gd name="T40" fmla="*/ 2812 w 5702"/>
              <a:gd name="T41" fmla="*/ 269 h 1219"/>
              <a:gd name="T42" fmla="*/ 2835 w 5702"/>
              <a:gd name="T43" fmla="*/ 295 h 1219"/>
              <a:gd name="T44" fmla="*/ 2852 w 5702"/>
              <a:gd name="T45" fmla="*/ 319 h 1219"/>
              <a:gd name="T46" fmla="*/ 2868 w 5702"/>
              <a:gd name="T47" fmla="*/ 295 h 1219"/>
              <a:gd name="T48" fmla="*/ 2891 w 5702"/>
              <a:gd name="T49" fmla="*/ 269 h 1219"/>
              <a:gd name="T50" fmla="*/ 2915 w 5702"/>
              <a:gd name="T51" fmla="*/ 241 h 1219"/>
              <a:gd name="T52" fmla="*/ 2946 w 5702"/>
              <a:gd name="T53" fmla="*/ 213 h 1219"/>
              <a:gd name="T54" fmla="*/ 2981 w 5702"/>
              <a:gd name="T55" fmla="*/ 185 h 1219"/>
              <a:gd name="T56" fmla="*/ 3023 w 5702"/>
              <a:gd name="T57" fmla="*/ 157 h 1219"/>
              <a:gd name="T58" fmla="*/ 3070 w 5702"/>
              <a:gd name="T59" fmla="*/ 131 h 1219"/>
              <a:gd name="T60" fmla="*/ 3124 w 5702"/>
              <a:gd name="T61" fmla="*/ 107 h 1219"/>
              <a:gd name="T62" fmla="*/ 3185 w 5702"/>
              <a:gd name="T63" fmla="*/ 84 h 1219"/>
              <a:gd name="T64" fmla="*/ 3253 w 5702"/>
              <a:gd name="T65" fmla="*/ 63 h 1219"/>
              <a:gd name="T66" fmla="*/ 3328 w 5702"/>
              <a:gd name="T67" fmla="*/ 46 h 1219"/>
              <a:gd name="T68" fmla="*/ 3409 w 5702"/>
              <a:gd name="T69" fmla="*/ 32 h 1219"/>
              <a:gd name="T70" fmla="*/ 3502 w 5702"/>
              <a:gd name="T71" fmla="*/ 20 h 1219"/>
              <a:gd name="T72" fmla="*/ 3601 w 5702"/>
              <a:gd name="T73" fmla="*/ 14 h 1219"/>
              <a:gd name="T74" fmla="*/ 3684 w 5702"/>
              <a:gd name="T75" fmla="*/ 11 h 1219"/>
              <a:gd name="T76" fmla="*/ 3780 w 5702"/>
              <a:gd name="T77" fmla="*/ 7 h 1219"/>
              <a:gd name="T78" fmla="*/ 3886 w 5702"/>
              <a:gd name="T79" fmla="*/ 6 h 1219"/>
              <a:gd name="T80" fmla="*/ 4005 w 5702"/>
              <a:gd name="T81" fmla="*/ 4 h 1219"/>
              <a:gd name="T82" fmla="*/ 4134 w 5702"/>
              <a:gd name="T83" fmla="*/ 2 h 1219"/>
              <a:gd name="T84" fmla="*/ 4275 w 5702"/>
              <a:gd name="T85" fmla="*/ 2 h 1219"/>
              <a:gd name="T86" fmla="*/ 4426 w 5702"/>
              <a:gd name="T87" fmla="*/ 0 h 1219"/>
              <a:gd name="T88" fmla="*/ 4588 w 5702"/>
              <a:gd name="T89" fmla="*/ 0 h 1219"/>
              <a:gd name="T90" fmla="*/ 4799 w 5702"/>
              <a:gd name="T91" fmla="*/ 0 h 1219"/>
              <a:gd name="T92" fmla="*/ 4999 w 5702"/>
              <a:gd name="T93" fmla="*/ 2 h 1219"/>
              <a:gd name="T94" fmla="*/ 5189 w 5702"/>
              <a:gd name="T95" fmla="*/ 4 h 1219"/>
              <a:gd name="T96" fmla="*/ 5368 w 5702"/>
              <a:gd name="T97" fmla="*/ 6 h 1219"/>
              <a:gd name="T98" fmla="*/ 5541 w 5702"/>
              <a:gd name="T99" fmla="*/ 7 h 1219"/>
              <a:gd name="T100" fmla="*/ 5702 w 5702"/>
              <a:gd name="T101" fmla="*/ 9 h 1219"/>
              <a:gd name="T102" fmla="*/ 5702 w 5702"/>
              <a:gd name="T103" fmla="*/ 1219 h 1219"/>
              <a:gd name="T104" fmla="*/ 0 w 5702"/>
              <a:gd name="T105" fmla="*/ 1219 h 1219"/>
              <a:gd name="T106" fmla="*/ 0 w 5702"/>
              <a:gd name="T107" fmla="*/ 9 h 1219"/>
              <a:gd name="T108" fmla="*/ 164 w 5702"/>
              <a:gd name="T109" fmla="*/ 7 h 1219"/>
              <a:gd name="T110" fmla="*/ 335 w 5702"/>
              <a:gd name="T111" fmla="*/ 6 h 1219"/>
              <a:gd name="T112" fmla="*/ 514 w 5702"/>
              <a:gd name="T113" fmla="*/ 4 h 1219"/>
              <a:gd name="T114" fmla="*/ 704 w 5702"/>
              <a:gd name="T115" fmla="*/ 2 h 1219"/>
              <a:gd name="T116" fmla="*/ 904 w 5702"/>
              <a:gd name="T117" fmla="*/ 0 h 1219"/>
              <a:gd name="T118" fmla="*/ 1115 w 5702"/>
              <a:gd name="T119" fmla="*/ 0 h 1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702" h="1219">
                <a:moveTo>
                  <a:pt x="1115" y="0"/>
                </a:moveTo>
                <a:lnTo>
                  <a:pt x="1277" y="0"/>
                </a:lnTo>
                <a:lnTo>
                  <a:pt x="1428" y="2"/>
                </a:lnTo>
                <a:lnTo>
                  <a:pt x="1569" y="2"/>
                </a:lnTo>
                <a:lnTo>
                  <a:pt x="1698" y="4"/>
                </a:lnTo>
                <a:lnTo>
                  <a:pt x="1816" y="6"/>
                </a:lnTo>
                <a:lnTo>
                  <a:pt x="1922" y="7"/>
                </a:lnTo>
                <a:lnTo>
                  <a:pt x="2018" y="11"/>
                </a:lnTo>
                <a:lnTo>
                  <a:pt x="2102" y="14"/>
                </a:lnTo>
                <a:lnTo>
                  <a:pt x="2201" y="20"/>
                </a:lnTo>
                <a:lnTo>
                  <a:pt x="2293" y="32"/>
                </a:lnTo>
                <a:lnTo>
                  <a:pt x="2375" y="46"/>
                </a:lnTo>
                <a:lnTo>
                  <a:pt x="2452" y="63"/>
                </a:lnTo>
                <a:lnTo>
                  <a:pt x="2518" y="84"/>
                </a:lnTo>
                <a:lnTo>
                  <a:pt x="2579" y="107"/>
                </a:lnTo>
                <a:lnTo>
                  <a:pt x="2633" y="131"/>
                </a:lnTo>
                <a:lnTo>
                  <a:pt x="2680" y="157"/>
                </a:lnTo>
                <a:lnTo>
                  <a:pt x="2722" y="185"/>
                </a:lnTo>
                <a:lnTo>
                  <a:pt x="2756" y="213"/>
                </a:lnTo>
                <a:lnTo>
                  <a:pt x="2788" y="241"/>
                </a:lnTo>
                <a:lnTo>
                  <a:pt x="2812" y="269"/>
                </a:lnTo>
                <a:lnTo>
                  <a:pt x="2835" y="295"/>
                </a:lnTo>
                <a:lnTo>
                  <a:pt x="2852" y="319"/>
                </a:lnTo>
                <a:lnTo>
                  <a:pt x="2868" y="295"/>
                </a:lnTo>
                <a:lnTo>
                  <a:pt x="2891" y="269"/>
                </a:lnTo>
                <a:lnTo>
                  <a:pt x="2915" y="241"/>
                </a:lnTo>
                <a:lnTo>
                  <a:pt x="2946" y="213"/>
                </a:lnTo>
                <a:lnTo>
                  <a:pt x="2981" y="185"/>
                </a:lnTo>
                <a:lnTo>
                  <a:pt x="3023" y="157"/>
                </a:lnTo>
                <a:lnTo>
                  <a:pt x="3070" y="131"/>
                </a:lnTo>
                <a:lnTo>
                  <a:pt x="3124" y="107"/>
                </a:lnTo>
                <a:lnTo>
                  <a:pt x="3185" y="84"/>
                </a:lnTo>
                <a:lnTo>
                  <a:pt x="3253" y="63"/>
                </a:lnTo>
                <a:lnTo>
                  <a:pt x="3328" y="46"/>
                </a:lnTo>
                <a:lnTo>
                  <a:pt x="3409" y="32"/>
                </a:lnTo>
                <a:lnTo>
                  <a:pt x="3502" y="20"/>
                </a:lnTo>
                <a:lnTo>
                  <a:pt x="3601" y="14"/>
                </a:lnTo>
                <a:lnTo>
                  <a:pt x="3684" y="11"/>
                </a:lnTo>
                <a:lnTo>
                  <a:pt x="3780" y="7"/>
                </a:lnTo>
                <a:lnTo>
                  <a:pt x="3886" y="6"/>
                </a:lnTo>
                <a:lnTo>
                  <a:pt x="4005" y="4"/>
                </a:lnTo>
                <a:lnTo>
                  <a:pt x="4134" y="2"/>
                </a:lnTo>
                <a:lnTo>
                  <a:pt x="4275" y="2"/>
                </a:lnTo>
                <a:lnTo>
                  <a:pt x="4426" y="0"/>
                </a:lnTo>
                <a:lnTo>
                  <a:pt x="4588" y="0"/>
                </a:lnTo>
                <a:lnTo>
                  <a:pt x="4799" y="0"/>
                </a:lnTo>
                <a:lnTo>
                  <a:pt x="4999" y="2"/>
                </a:lnTo>
                <a:lnTo>
                  <a:pt x="5189" y="4"/>
                </a:lnTo>
                <a:lnTo>
                  <a:pt x="5368" y="6"/>
                </a:lnTo>
                <a:lnTo>
                  <a:pt x="5541" y="7"/>
                </a:lnTo>
                <a:lnTo>
                  <a:pt x="5702" y="9"/>
                </a:lnTo>
                <a:lnTo>
                  <a:pt x="5702" y="1219"/>
                </a:lnTo>
                <a:lnTo>
                  <a:pt x="0" y="1219"/>
                </a:lnTo>
                <a:lnTo>
                  <a:pt x="0" y="9"/>
                </a:lnTo>
                <a:lnTo>
                  <a:pt x="164" y="7"/>
                </a:lnTo>
                <a:lnTo>
                  <a:pt x="335" y="6"/>
                </a:lnTo>
                <a:lnTo>
                  <a:pt x="514" y="4"/>
                </a:lnTo>
                <a:lnTo>
                  <a:pt x="704" y="2"/>
                </a:lnTo>
                <a:lnTo>
                  <a:pt x="904" y="0"/>
                </a:lnTo>
                <a:lnTo>
                  <a:pt x="1115" y="0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-24680" y="5425669"/>
            <a:ext cx="12216680" cy="357166"/>
          </a:xfrm>
          <a:custGeom>
            <a:avLst/>
            <a:gdLst>
              <a:gd name="T0" fmla="*/ 1184 w 5702"/>
              <a:gd name="T1" fmla="*/ 0 h 394"/>
              <a:gd name="T2" fmla="*/ 1492 w 5702"/>
              <a:gd name="T3" fmla="*/ 2 h 394"/>
              <a:gd name="T4" fmla="*/ 1754 w 5702"/>
              <a:gd name="T5" fmla="*/ 5 h 394"/>
              <a:gd name="T6" fmla="*/ 1968 w 5702"/>
              <a:gd name="T7" fmla="*/ 11 h 394"/>
              <a:gd name="T8" fmla="*/ 2156 w 5702"/>
              <a:gd name="T9" fmla="*/ 19 h 394"/>
              <a:gd name="T10" fmla="*/ 2333 w 5702"/>
              <a:gd name="T11" fmla="*/ 42 h 394"/>
              <a:gd name="T12" fmla="*/ 2480 w 5702"/>
              <a:gd name="T13" fmla="*/ 78 h 394"/>
              <a:gd name="T14" fmla="*/ 2598 w 5702"/>
              <a:gd name="T15" fmla="*/ 122 h 394"/>
              <a:gd name="T16" fmla="*/ 2690 w 5702"/>
              <a:gd name="T17" fmla="*/ 172 h 394"/>
              <a:gd name="T18" fmla="*/ 2763 w 5702"/>
              <a:gd name="T19" fmla="*/ 225 h 394"/>
              <a:gd name="T20" fmla="*/ 2816 w 5702"/>
              <a:gd name="T21" fmla="*/ 277 h 394"/>
              <a:gd name="T22" fmla="*/ 2852 w 5702"/>
              <a:gd name="T23" fmla="*/ 326 h 394"/>
              <a:gd name="T24" fmla="*/ 2887 w 5702"/>
              <a:gd name="T25" fmla="*/ 277 h 394"/>
              <a:gd name="T26" fmla="*/ 2939 w 5702"/>
              <a:gd name="T27" fmla="*/ 225 h 394"/>
              <a:gd name="T28" fmla="*/ 3012 w 5702"/>
              <a:gd name="T29" fmla="*/ 172 h 394"/>
              <a:gd name="T30" fmla="*/ 3105 w 5702"/>
              <a:gd name="T31" fmla="*/ 122 h 394"/>
              <a:gd name="T32" fmla="*/ 3223 w 5702"/>
              <a:gd name="T33" fmla="*/ 78 h 394"/>
              <a:gd name="T34" fmla="*/ 3369 w 5702"/>
              <a:gd name="T35" fmla="*/ 42 h 394"/>
              <a:gd name="T36" fmla="*/ 3547 w 5702"/>
              <a:gd name="T37" fmla="*/ 19 h 394"/>
              <a:gd name="T38" fmla="*/ 3735 w 5702"/>
              <a:gd name="T39" fmla="*/ 11 h 394"/>
              <a:gd name="T40" fmla="*/ 3949 w 5702"/>
              <a:gd name="T41" fmla="*/ 5 h 394"/>
              <a:gd name="T42" fmla="*/ 4210 w 5702"/>
              <a:gd name="T43" fmla="*/ 2 h 394"/>
              <a:gd name="T44" fmla="*/ 4519 w 5702"/>
              <a:gd name="T45" fmla="*/ 0 h 394"/>
              <a:gd name="T46" fmla="*/ 4907 w 5702"/>
              <a:gd name="T47" fmla="*/ 0 h 394"/>
              <a:gd name="T48" fmla="*/ 5318 w 5702"/>
              <a:gd name="T49" fmla="*/ 2 h 394"/>
              <a:gd name="T50" fmla="*/ 5702 w 5702"/>
              <a:gd name="T51" fmla="*/ 5 h 394"/>
              <a:gd name="T52" fmla="*/ 5513 w 5702"/>
              <a:gd name="T53" fmla="*/ 72 h 394"/>
              <a:gd name="T54" fmla="*/ 5116 w 5702"/>
              <a:gd name="T55" fmla="*/ 70 h 394"/>
              <a:gd name="T56" fmla="*/ 4689 w 5702"/>
              <a:gd name="T57" fmla="*/ 68 h 394"/>
              <a:gd name="T58" fmla="*/ 4358 w 5702"/>
              <a:gd name="T59" fmla="*/ 70 h 394"/>
              <a:gd name="T60" fmla="*/ 4073 w 5702"/>
              <a:gd name="T61" fmla="*/ 72 h 394"/>
              <a:gd name="T62" fmla="*/ 3836 w 5702"/>
              <a:gd name="T63" fmla="*/ 75 h 394"/>
              <a:gd name="T64" fmla="*/ 3648 w 5702"/>
              <a:gd name="T65" fmla="*/ 80 h 394"/>
              <a:gd name="T66" fmla="*/ 3455 w 5702"/>
              <a:gd name="T67" fmla="*/ 98 h 394"/>
              <a:gd name="T68" fmla="*/ 3293 w 5702"/>
              <a:gd name="T69" fmla="*/ 127 h 394"/>
              <a:gd name="T70" fmla="*/ 3162 w 5702"/>
              <a:gd name="T71" fmla="*/ 167 h 394"/>
              <a:gd name="T72" fmla="*/ 3056 w 5702"/>
              <a:gd name="T73" fmla="*/ 214 h 394"/>
              <a:gd name="T74" fmla="*/ 2974 w 5702"/>
              <a:gd name="T75" fmla="*/ 266 h 394"/>
              <a:gd name="T76" fmla="*/ 2911 w 5702"/>
              <a:gd name="T77" fmla="*/ 320 h 394"/>
              <a:gd name="T78" fmla="*/ 2868 w 5702"/>
              <a:gd name="T79" fmla="*/ 371 h 394"/>
              <a:gd name="T80" fmla="*/ 2835 w 5702"/>
              <a:gd name="T81" fmla="*/ 371 h 394"/>
              <a:gd name="T82" fmla="*/ 2791 w 5702"/>
              <a:gd name="T83" fmla="*/ 320 h 394"/>
              <a:gd name="T84" fmla="*/ 2730 w 5702"/>
              <a:gd name="T85" fmla="*/ 266 h 394"/>
              <a:gd name="T86" fmla="*/ 2647 w 5702"/>
              <a:gd name="T87" fmla="*/ 214 h 394"/>
              <a:gd name="T88" fmla="*/ 2542 w 5702"/>
              <a:gd name="T89" fmla="*/ 167 h 394"/>
              <a:gd name="T90" fmla="*/ 2410 w 5702"/>
              <a:gd name="T91" fmla="*/ 127 h 394"/>
              <a:gd name="T92" fmla="*/ 2248 w 5702"/>
              <a:gd name="T93" fmla="*/ 98 h 394"/>
              <a:gd name="T94" fmla="*/ 2055 w 5702"/>
              <a:gd name="T95" fmla="*/ 80 h 394"/>
              <a:gd name="T96" fmla="*/ 1867 w 5702"/>
              <a:gd name="T97" fmla="*/ 75 h 394"/>
              <a:gd name="T98" fmla="*/ 1630 w 5702"/>
              <a:gd name="T99" fmla="*/ 72 h 394"/>
              <a:gd name="T100" fmla="*/ 1344 w 5702"/>
              <a:gd name="T101" fmla="*/ 70 h 394"/>
              <a:gd name="T102" fmla="*/ 1014 w 5702"/>
              <a:gd name="T103" fmla="*/ 68 h 394"/>
              <a:gd name="T104" fmla="*/ 587 w 5702"/>
              <a:gd name="T105" fmla="*/ 70 h 394"/>
              <a:gd name="T106" fmla="*/ 190 w 5702"/>
              <a:gd name="T107" fmla="*/ 72 h 394"/>
              <a:gd name="T108" fmla="*/ 0 w 5702"/>
              <a:gd name="T109" fmla="*/ 5 h 394"/>
              <a:gd name="T110" fmla="*/ 385 w 5702"/>
              <a:gd name="T111" fmla="*/ 2 h 394"/>
              <a:gd name="T112" fmla="*/ 796 w 5702"/>
              <a:gd name="T113" fmla="*/ 0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702" h="394">
                <a:moveTo>
                  <a:pt x="1014" y="0"/>
                </a:moveTo>
                <a:lnTo>
                  <a:pt x="1184" y="0"/>
                </a:lnTo>
                <a:lnTo>
                  <a:pt x="1344" y="0"/>
                </a:lnTo>
                <a:lnTo>
                  <a:pt x="1492" y="2"/>
                </a:lnTo>
                <a:lnTo>
                  <a:pt x="1630" y="4"/>
                </a:lnTo>
                <a:lnTo>
                  <a:pt x="1754" y="5"/>
                </a:lnTo>
                <a:lnTo>
                  <a:pt x="1867" y="7"/>
                </a:lnTo>
                <a:lnTo>
                  <a:pt x="1968" y="11"/>
                </a:lnTo>
                <a:lnTo>
                  <a:pt x="2055" y="12"/>
                </a:lnTo>
                <a:lnTo>
                  <a:pt x="2156" y="19"/>
                </a:lnTo>
                <a:lnTo>
                  <a:pt x="2248" y="30"/>
                </a:lnTo>
                <a:lnTo>
                  <a:pt x="2333" y="42"/>
                </a:lnTo>
                <a:lnTo>
                  <a:pt x="2410" y="59"/>
                </a:lnTo>
                <a:lnTo>
                  <a:pt x="2480" y="78"/>
                </a:lnTo>
                <a:lnTo>
                  <a:pt x="2542" y="99"/>
                </a:lnTo>
                <a:lnTo>
                  <a:pt x="2598" y="122"/>
                </a:lnTo>
                <a:lnTo>
                  <a:pt x="2647" y="146"/>
                </a:lnTo>
                <a:lnTo>
                  <a:pt x="2690" y="172"/>
                </a:lnTo>
                <a:lnTo>
                  <a:pt x="2730" y="199"/>
                </a:lnTo>
                <a:lnTo>
                  <a:pt x="2763" y="225"/>
                </a:lnTo>
                <a:lnTo>
                  <a:pt x="2791" y="253"/>
                </a:lnTo>
                <a:lnTo>
                  <a:pt x="2816" y="277"/>
                </a:lnTo>
                <a:lnTo>
                  <a:pt x="2835" y="303"/>
                </a:lnTo>
                <a:lnTo>
                  <a:pt x="2852" y="326"/>
                </a:lnTo>
                <a:lnTo>
                  <a:pt x="2868" y="303"/>
                </a:lnTo>
                <a:lnTo>
                  <a:pt x="2887" y="277"/>
                </a:lnTo>
                <a:lnTo>
                  <a:pt x="2911" y="253"/>
                </a:lnTo>
                <a:lnTo>
                  <a:pt x="2939" y="225"/>
                </a:lnTo>
                <a:lnTo>
                  <a:pt x="2974" y="199"/>
                </a:lnTo>
                <a:lnTo>
                  <a:pt x="3012" y="172"/>
                </a:lnTo>
                <a:lnTo>
                  <a:pt x="3056" y="146"/>
                </a:lnTo>
                <a:lnTo>
                  <a:pt x="3105" y="122"/>
                </a:lnTo>
                <a:lnTo>
                  <a:pt x="3162" y="99"/>
                </a:lnTo>
                <a:lnTo>
                  <a:pt x="3223" y="78"/>
                </a:lnTo>
                <a:lnTo>
                  <a:pt x="3293" y="59"/>
                </a:lnTo>
                <a:lnTo>
                  <a:pt x="3369" y="42"/>
                </a:lnTo>
                <a:lnTo>
                  <a:pt x="3455" y="30"/>
                </a:lnTo>
                <a:lnTo>
                  <a:pt x="3547" y="19"/>
                </a:lnTo>
                <a:lnTo>
                  <a:pt x="3648" y="12"/>
                </a:lnTo>
                <a:lnTo>
                  <a:pt x="3735" y="11"/>
                </a:lnTo>
                <a:lnTo>
                  <a:pt x="3836" y="7"/>
                </a:lnTo>
                <a:lnTo>
                  <a:pt x="3949" y="5"/>
                </a:lnTo>
                <a:lnTo>
                  <a:pt x="4073" y="4"/>
                </a:lnTo>
                <a:lnTo>
                  <a:pt x="4210" y="2"/>
                </a:lnTo>
                <a:lnTo>
                  <a:pt x="4358" y="0"/>
                </a:lnTo>
                <a:lnTo>
                  <a:pt x="4519" y="0"/>
                </a:lnTo>
                <a:lnTo>
                  <a:pt x="4689" y="0"/>
                </a:lnTo>
                <a:lnTo>
                  <a:pt x="4907" y="0"/>
                </a:lnTo>
                <a:lnTo>
                  <a:pt x="5116" y="2"/>
                </a:lnTo>
                <a:lnTo>
                  <a:pt x="5318" y="2"/>
                </a:lnTo>
                <a:lnTo>
                  <a:pt x="5513" y="4"/>
                </a:lnTo>
                <a:lnTo>
                  <a:pt x="5702" y="5"/>
                </a:lnTo>
                <a:lnTo>
                  <a:pt x="5702" y="73"/>
                </a:lnTo>
                <a:lnTo>
                  <a:pt x="5513" y="72"/>
                </a:lnTo>
                <a:lnTo>
                  <a:pt x="5318" y="70"/>
                </a:lnTo>
                <a:lnTo>
                  <a:pt x="5116" y="70"/>
                </a:lnTo>
                <a:lnTo>
                  <a:pt x="4907" y="68"/>
                </a:lnTo>
                <a:lnTo>
                  <a:pt x="4689" y="68"/>
                </a:lnTo>
                <a:lnTo>
                  <a:pt x="4519" y="68"/>
                </a:lnTo>
                <a:lnTo>
                  <a:pt x="4358" y="70"/>
                </a:lnTo>
                <a:lnTo>
                  <a:pt x="4210" y="70"/>
                </a:lnTo>
                <a:lnTo>
                  <a:pt x="4073" y="72"/>
                </a:lnTo>
                <a:lnTo>
                  <a:pt x="3949" y="73"/>
                </a:lnTo>
                <a:lnTo>
                  <a:pt x="3836" y="75"/>
                </a:lnTo>
                <a:lnTo>
                  <a:pt x="3735" y="78"/>
                </a:lnTo>
                <a:lnTo>
                  <a:pt x="3648" y="80"/>
                </a:lnTo>
                <a:lnTo>
                  <a:pt x="3547" y="87"/>
                </a:lnTo>
                <a:lnTo>
                  <a:pt x="3455" y="98"/>
                </a:lnTo>
                <a:lnTo>
                  <a:pt x="3369" y="110"/>
                </a:lnTo>
                <a:lnTo>
                  <a:pt x="3293" y="127"/>
                </a:lnTo>
                <a:lnTo>
                  <a:pt x="3223" y="146"/>
                </a:lnTo>
                <a:lnTo>
                  <a:pt x="3162" y="167"/>
                </a:lnTo>
                <a:lnTo>
                  <a:pt x="3105" y="190"/>
                </a:lnTo>
                <a:lnTo>
                  <a:pt x="3056" y="214"/>
                </a:lnTo>
                <a:lnTo>
                  <a:pt x="3012" y="240"/>
                </a:lnTo>
                <a:lnTo>
                  <a:pt x="2974" y="266"/>
                </a:lnTo>
                <a:lnTo>
                  <a:pt x="2939" y="293"/>
                </a:lnTo>
                <a:lnTo>
                  <a:pt x="2911" y="320"/>
                </a:lnTo>
                <a:lnTo>
                  <a:pt x="2887" y="345"/>
                </a:lnTo>
                <a:lnTo>
                  <a:pt x="2868" y="371"/>
                </a:lnTo>
                <a:lnTo>
                  <a:pt x="2852" y="394"/>
                </a:lnTo>
                <a:lnTo>
                  <a:pt x="2835" y="371"/>
                </a:lnTo>
                <a:lnTo>
                  <a:pt x="2816" y="345"/>
                </a:lnTo>
                <a:lnTo>
                  <a:pt x="2791" y="320"/>
                </a:lnTo>
                <a:lnTo>
                  <a:pt x="2763" y="293"/>
                </a:lnTo>
                <a:lnTo>
                  <a:pt x="2730" y="266"/>
                </a:lnTo>
                <a:lnTo>
                  <a:pt x="2690" y="240"/>
                </a:lnTo>
                <a:lnTo>
                  <a:pt x="2647" y="214"/>
                </a:lnTo>
                <a:lnTo>
                  <a:pt x="2598" y="190"/>
                </a:lnTo>
                <a:lnTo>
                  <a:pt x="2542" y="167"/>
                </a:lnTo>
                <a:lnTo>
                  <a:pt x="2480" y="146"/>
                </a:lnTo>
                <a:lnTo>
                  <a:pt x="2410" y="127"/>
                </a:lnTo>
                <a:lnTo>
                  <a:pt x="2333" y="110"/>
                </a:lnTo>
                <a:lnTo>
                  <a:pt x="2248" y="98"/>
                </a:lnTo>
                <a:lnTo>
                  <a:pt x="2156" y="87"/>
                </a:lnTo>
                <a:lnTo>
                  <a:pt x="2055" y="80"/>
                </a:lnTo>
                <a:lnTo>
                  <a:pt x="1968" y="78"/>
                </a:lnTo>
                <a:lnTo>
                  <a:pt x="1867" y="75"/>
                </a:lnTo>
                <a:lnTo>
                  <a:pt x="1754" y="73"/>
                </a:lnTo>
                <a:lnTo>
                  <a:pt x="1630" y="72"/>
                </a:lnTo>
                <a:lnTo>
                  <a:pt x="1492" y="70"/>
                </a:lnTo>
                <a:lnTo>
                  <a:pt x="1344" y="70"/>
                </a:lnTo>
                <a:lnTo>
                  <a:pt x="1184" y="68"/>
                </a:lnTo>
                <a:lnTo>
                  <a:pt x="1014" y="68"/>
                </a:lnTo>
                <a:lnTo>
                  <a:pt x="796" y="68"/>
                </a:lnTo>
                <a:lnTo>
                  <a:pt x="587" y="70"/>
                </a:lnTo>
                <a:lnTo>
                  <a:pt x="385" y="70"/>
                </a:lnTo>
                <a:lnTo>
                  <a:pt x="190" y="72"/>
                </a:lnTo>
                <a:lnTo>
                  <a:pt x="0" y="73"/>
                </a:lnTo>
                <a:lnTo>
                  <a:pt x="0" y="5"/>
                </a:lnTo>
                <a:lnTo>
                  <a:pt x="190" y="4"/>
                </a:lnTo>
                <a:lnTo>
                  <a:pt x="385" y="2"/>
                </a:lnTo>
                <a:lnTo>
                  <a:pt x="587" y="2"/>
                </a:lnTo>
                <a:lnTo>
                  <a:pt x="796" y="0"/>
                </a:lnTo>
                <a:lnTo>
                  <a:pt x="1014" y="0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5EB2B6">
                  <a:lumMod val="20000"/>
                  <a:lumOff val="80000"/>
                </a:srgbClr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468398"/>
            <a:ext cx="1349719" cy="40466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-24680" y="6436962"/>
            <a:ext cx="54726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    </a:t>
            </a:r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A09096AF-27B2-499C-A21C-C65C892B8B1D}"/>
              </a:ext>
            </a:extLst>
          </p:cNvPr>
          <p:cNvSpPr txBox="1">
            <a:spLocks/>
          </p:cNvSpPr>
          <p:nvPr/>
        </p:nvSpPr>
        <p:spPr bwMode="black">
          <a:xfrm>
            <a:off x="407368" y="122882"/>
            <a:ext cx="1092519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第二讲 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黑体" pitchFamily="49" charset="-122"/>
                <a:cs typeface="+mj-cs"/>
              </a:rPr>
              <a:t>感知器  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黑体" pitchFamily="49" charset="-122"/>
                <a:cs typeface="+mj-cs"/>
              </a:rPr>
              <a:t> (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黑体" pitchFamily="49" charset="-122"/>
                <a:cs typeface="+mj-cs"/>
              </a:rPr>
              <a:t>Perceptron for Pattern Recognition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黑体" pitchFamily="49" charset="-122"/>
                <a:cs typeface="+mj-cs"/>
              </a:rPr>
              <a:t>)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ahnschrift SemiBold SemiConden" panose="020B0502040204020203" pitchFamily="34" charset="0"/>
              <a:ea typeface="黑体" pitchFamily="49" charset="-122"/>
              <a:cs typeface="+mj-cs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A11AAC-03BE-45BB-A5C8-11C5A0B0B1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CF87941C-E296-4102-A738-C023D7537A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088" y="1598613"/>
            <a:ext cx="8353425" cy="29142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2.1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感知器模型参数空间 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(</a:t>
            </a:r>
            <a:r>
              <a:rPr kumimoji="0" lang="en-US" altLang="zh-CN" sz="2400" b="1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Perceptron Hypothesis Set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2.2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感知器算法 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(</a:t>
            </a:r>
            <a:r>
              <a:rPr kumimoji="0" lang="en-US" altLang="zh-CN" sz="2400" b="1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Perceptron Learning Algorithm: PLA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2.3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感知器算法的收敛性 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(</a:t>
            </a:r>
            <a:r>
              <a:rPr kumimoji="0" lang="en-US" altLang="zh-CN" sz="2400" b="1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Guarantee of PLA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2.4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线性不可分情况 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宋体" panose="02010600030101010101" pitchFamily="2" charset="-122"/>
              </a:rPr>
              <a:t>(Non-separable Data) 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宋体" panose="02010600030101010101" pitchFamily="2" charset="-122"/>
              <a:ea typeface="幼圆"/>
              <a:cs typeface="幼圆"/>
            </a:endParaRPr>
          </a:p>
        </p:txBody>
      </p:sp>
    </p:spTree>
    <p:extLst>
      <p:ext uri="{BB962C8B-B14F-4D97-AF65-F5344CB8AC3E}">
        <p14:creationId xmlns:p14="http://schemas.microsoft.com/office/powerpoint/2010/main" val="296255652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9913820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lvl="0"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2.4 </a:t>
            </a:r>
            <a:r>
              <a:rPr lang="zh-CN" altLang="en-US" kern="0" dirty="0">
                <a:solidFill>
                  <a:srgbClr val="000000"/>
                </a:solidFill>
              </a:rPr>
              <a:t>线性不可分情况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（</a:t>
            </a:r>
            <a:r>
              <a:rPr lang="en-US" altLang="zh-CN" b="0" i="1" kern="0" dirty="0">
                <a:solidFill>
                  <a:srgbClr val="000000"/>
                </a:solidFill>
              </a:rPr>
              <a:t>Non-separable Data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4FCD3000-524B-4296-922F-3941F02D9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816" y="1028882"/>
            <a:ext cx="286449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算法收敛性保证：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74CED1C7-69F5-415E-BCB7-E297CA25533D}"/>
                  </a:ext>
                </a:extLst>
              </p:cNvPr>
              <p:cNvSpPr txBox="1"/>
              <p:nvPr/>
            </p:nvSpPr>
            <p:spPr>
              <a:xfrm>
                <a:off x="682740" y="1667022"/>
                <a:ext cx="287958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altLang="zh-CN" sz="2800" b="1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</m:t>
                    </m:r>
                    <m:r>
                      <a:rPr kumimoji="0" lang="zh-CN" altLang="en-US" sz="2800" b="1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𝓓</m:t>
                    </m:r>
                  </m:oMath>
                </a14:m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 是线性可分的</a:t>
                </a:r>
                <a:endPara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74CED1C7-69F5-415E-BCB7-E297CA2553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2740" y="1667022"/>
                <a:ext cx="2879583" cy="523220"/>
              </a:xfrm>
              <a:prstGeom prst="rect">
                <a:avLst/>
              </a:prstGeom>
              <a:blipFill>
                <a:blip r:embed="rId4"/>
                <a:stretch>
                  <a:fillRect t="-11628" r="-424" b="-3139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BC1F4AE0-3E75-4D4F-B20B-BD017C5F5434}"/>
                  </a:ext>
                </a:extLst>
              </p:cNvPr>
              <p:cNvSpPr/>
              <p:nvPr/>
            </p:nvSpPr>
            <p:spPr>
              <a:xfrm>
                <a:off x="185978" y="2528671"/>
                <a:ext cx="3550908" cy="62921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300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3000" b="1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3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altLang="zh-CN" sz="3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bSup>
                    <m:sSub>
                      <m:sSubPr>
                        <m:ctrlPr>
                          <a:rPr lang="en-US" altLang="zh-CN" sz="3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3000" b="1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3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en-US" sz="3000" dirty="0">
                    <a:solidFill>
                      <a:srgbClr val="0000FF"/>
                    </a:solidFill>
                  </a:rPr>
                  <a:t>随</a:t>
                </a:r>
                <a:r>
                  <a:rPr lang="en-US" altLang="zh-CN" sz="3000" i="1" dirty="0">
                    <a:solidFill>
                      <a:srgbClr val="0000FF"/>
                    </a:solidFill>
                  </a:rPr>
                  <a:t>t</a:t>
                </a:r>
                <a:r>
                  <a:rPr lang="zh-CN" altLang="en-US" sz="3000" dirty="0">
                    <a:solidFill>
                      <a:srgbClr val="0000FF"/>
                    </a:solidFill>
                  </a:rPr>
                  <a:t>增加而增加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BC1F4AE0-3E75-4D4F-B20B-BD017C5F543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978" y="2528671"/>
                <a:ext cx="3550908" cy="629211"/>
              </a:xfrm>
              <a:prstGeom prst="rect">
                <a:avLst/>
              </a:prstGeom>
              <a:blipFill>
                <a:blip r:embed="rId5"/>
                <a:stretch>
                  <a:fillRect t="-10680" r="-3436" b="-2038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箭头: 下 11">
            <a:extLst>
              <a:ext uri="{FF2B5EF4-FFF2-40B4-BE49-F238E27FC236}">
                <a16:creationId xmlns:a16="http://schemas.microsoft.com/office/drawing/2014/main" id="{6107D563-551D-4F9B-A4A4-D5149C3AA798}"/>
              </a:ext>
            </a:extLst>
          </p:cNvPr>
          <p:cNvSpPr/>
          <p:nvPr/>
        </p:nvSpPr>
        <p:spPr>
          <a:xfrm>
            <a:off x="1669906" y="2112742"/>
            <a:ext cx="467092" cy="494310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BC7A96C0-F3B4-4910-A1D0-DB2FBA661787}"/>
                  </a:ext>
                </a:extLst>
              </p:cNvPr>
              <p:cNvSpPr/>
              <p:nvPr/>
            </p:nvSpPr>
            <p:spPr>
              <a:xfrm>
                <a:off x="-88644" y="3229642"/>
                <a:ext cx="4616777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zh-CN" altLang="en-US" sz="28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en-US" altLang="zh-CN" sz="2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sz="2800" dirty="0">
                    <a:solidFill>
                      <a:srgbClr val="FF0000"/>
                    </a:solidFill>
                  </a:rPr>
                  <a:t>被分类错误时才更新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800" b="1" i="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1" i="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2800" i="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en-US" sz="2800" dirty="0">
                    <a:solidFill>
                      <a:srgbClr val="000000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BC7A96C0-F3B4-4910-A1D0-DB2FBA6617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88644" y="3229642"/>
                <a:ext cx="4616777" cy="523220"/>
              </a:xfrm>
              <a:prstGeom prst="rect">
                <a:avLst/>
              </a:prstGeom>
              <a:blipFill>
                <a:blip r:embed="rId6"/>
                <a:stretch>
                  <a:fillRect t="-12791" b="-3139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箭头: 下 13">
            <a:extLst>
              <a:ext uri="{FF2B5EF4-FFF2-40B4-BE49-F238E27FC236}">
                <a16:creationId xmlns:a16="http://schemas.microsoft.com/office/drawing/2014/main" id="{C14569A5-F32C-4C4D-A5EF-85245F1E059C}"/>
              </a:ext>
            </a:extLst>
          </p:cNvPr>
          <p:cNvSpPr/>
          <p:nvPr/>
        </p:nvSpPr>
        <p:spPr>
          <a:xfrm>
            <a:off x="1669906" y="3691130"/>
            <a:ext cx="467092" cy="494310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DF7B4B57-AE31-4D85-A212-D15DC9C1ED33}"/>
                  </a:ext>
                </a:extLst>
              </p:cNvPr>
              <p:cNvSpPr/>
              <p:nvPr/>
            </p:nvSpPr>
            <p:spPr>
              <a:xfrm>
                <a:off x="327460" y="4092930"/>
                <a:ext cx="3712363" cy="55399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0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30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30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en-US" sz="3000" dirty="0">
                    <a:solidFill>
                      <a:srgbClr val="FF0000"/>
                    </a:solidFill>
                  </a:rPr>
                  <a:t>模值增长不会太快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DF7B4B57-AE31-4D85-A212-D15DC9C1ED3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460" y="4092930"/>
                <a:ext cx="3712363" cy="553998"/>
              </a:xfrm>
              <a:prstGeom prst="rect">
                <a:avLst/>
              </a:prstGeom>
              <a:blipFill>
                <a:blip r:embed="rId7"/>
                <a:stretch>
                  <a:fillRect t="-14286" r="-3284" b="-329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9" name="组合 18">
            <a:extLst>
              <a:ext uri="{FF2B5EF4-FFF2-40B4-BE49-F238E27FC236}">
                <a16:creationId xmlns:a16="http://schemas.microsoft.com/office/drawing/2014/main" id="{5BD2127C-F3DF-4F29-A36B-AE98111C84D3}"/>
              </a:ext>
            </a:extLst>
          </p:cNvPr>
          <p:cNvGrpSpPr/>
          <p:nvPr/>
        </p:nvGrpSpPr>
        <p:grpSpPr>
          <a:xfrm>
            <a:off x="287816" y="4660045"/>
            <a:ext cx="3483721" cy="1869005"/>
            <a:chOff x="287816" y="4660045"/>
            <a:chExt cx="3483721" cy="1869005"/>
          </a:xfrm>
        </p:grpSpPr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46416CEF-1930-4CB7-A2DD-35843F933287}"/>
                </a:ext>
              </a:extLst>
            </p:cNvPr>
            <p:cNvSpPr/>
            <p:nvPr/>
          </p:nvSpPr>
          <p:spPr>
            <a:xfrm>
              <a:off x="287816" y="4660045"/>
              <a:ext cx="3483721" cy="1800000"/>
            </a:xfrm>
            <a:prstGeom prst="roundRect">
              <a:avLst/>
            </a:prstGeom>
            <a:solidFill>
              <a:srgbClr val="D8D8FF"/>
            </a:solidFill>
            <a:ln w="38100">
              <a:solidFill>
                <a:srgbClr val="D8D8FF"/>
              </a:solidFill>
            </a:ln>
          </p:spPr>
          <p:txBody>
            <a:bodyPr wrap="none" rtlCol="0" anchor="ctr">
              <a:spAutoFit/>
            </a:bodyPr>
            <a:lstStyle/>
            <a:p>
              <a:pPr algn="ctr"/>
              <a:endParaRPr lang="zh-CN" altLang="en-US" sz="2400" kern="100" dirty="0">
                <a:ea typeface="宋体"/>
                <a:cs typeface="Times New Roman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矩形 6">
                  <a:extLst>
                    <a:ext uri="{FF2B5EF4-FFF2-40B4-BE49-F238E27FC236}">
                      <a16:creationId xmlns:a16="http://schemas.microsoft.com/office/drawing/2014/main" id="{13088011-C4F7-4C29-93CD-183B2BE38DE9}"/>
                    </a:ext>
                  </a:extLst>
                </p:cNvPr>
                <p:cNvSpPr/>
                <p:nvPr/>
              </p:nvSpPr>
              <p:spPr>
                <a:xfrm>
                  <a:off x="509105" y="4715033"/>
                  <a:ext cx="3262432" cy="105266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zh-CN" altLang="en-US" sz="3000" dirty="0">
                      <a:solidFill>
                        <a:srgbClr val="000000"/>
                      </a:solidFill>
                    </a:rPr>
                    <a:t>算法学习的分类面</a:t>
                  </a:r>
                  <a:endParaRPr lang="en-US" altLang="zh-CN" sz="3000" dirty="0">
                    <a:solidFill>
                      <a:srgbClr val="000000"/>
                    </a:solidFill>
                  </a:endParaRPr>
                </a:p>
                <a:p>
                  <a:r>
                    <a:rPr lang="zh-CN" altLang="en-US" sz="3000" dirty="0">
                      <a:solidFill>
                        <a:srgbClr val="000000"/>
                      </a:solidFill>
                    </a:rPr>
                    <a:t>与</a:t>
                  </a:r>
                  <a14:m>
                    <m:oMath xmlns:m="http://schemas.openxmlformats.org/officeDocument/2006/math">
                      <m:r>
                        <a:rPr lang="en-US" altLang="zh-CN" sz="3000" b="1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altLang="zh-CN" sz="3000" b="1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3000" b="1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b>
                          <m:r>
                            <a:rPr lang="en-US" altLang="zh-CN" sz="3000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</m:oMath>
                  </a14:m>
                  <a:r>
                    <a:rPr lang="zh-CN" altLang="en-US" sz="3000" dirty="0">
                      <a:solidFill>
                        <a:srgbClr val="000000"/>
                      </a:solidFill>
                    </a:rPr>
                    <a:t>越来越接近</a:t>
                  </a:r>
                  <a:endParaRPr lang="zh-CN" altLang="en-US" dirty="0"/>
                </a:p>
              </p:txBody>
            </p:sp>
          </mc:Choice>
          <mc:Fallback xmlns="">
            <p:sp>
              <p:nvSpPr>
                <p:cNvPr id="7" name="矩形 6">
                  <a:extLst>
                    <a:ext uri="{FF2B5EF4-FFF2-40B4-BE49-F238E27FC236}">
                      <a16:creationId xmlns:a16="http://schemas.microsoft.com/office/drawing/2014/main" id="{13088011-C4F7-4C29-93CD-183B2BE38DE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9105" y="4715033"/>
                  <a:ext cx="3262432" cy="1052660"/>
                </a:xfrm>
                <a:prstGeom prst="rect">
                  <a:avLst/>
                </a:prstGeom>
                <a:blipFill>
                  <a:blip r:embed="rId8"/>
                  <a:stretch>
                    <a:fillRect l="-4486" t="-7514" r="-3925" b="-13295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7" name="箭头: 下 16">
              <a:extLst>
                <a:ext uri="{FF2B5EF4-FFF2-40B4-BE49-F238E27FC236}">
                  <a16:creationId xmlns:a16="http://schemas.microsoft.com/office/drawing/2014/main" id="{B12D5B80-600B-4B44-BD49-26F156E9522D}"/>
                </a:ext>
              </a:extLst>
            </p:cNvPr>
            <p:cNvSpPr/>
            <p:nvPr/>
          </p:nvSpPr>
          <p:spPr>
            <a:xfrm>
              <a:off x="1655439" y="5607806"/>
              <a:ext cx="467092" cy="494310"/>
            </a:xfrm>
            <a:prstGeom prst="downArrow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宋体"/>
                <a:cs typeface="Times New Roman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CA538E08-3553-4834-84B1-069622C4732E}"/>
                </a:ext>
              </a:extLst>
            </p:cNvPr>
            <p:cNvSpPr/>
            <p:nvPr/>
          </p:nvSpPr>
          <p:spPr>
            <a:xfrm>
              <a:off x="1027210" y="5975052"/>
              <a:ext cx="1723549" cy="5539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000" dirty="0">
                  <a:solidFill>
                    <a:srgbClr val="000000"/>
                  </a:solidFill>
                </a:rPr>
                <a:t>算法收敛</a:t>
              </a:r>
              <a:endParaRPr lang="zh-CN" altLang="en-US" dirty="0"/>
            </a:p>
          </p:txBody>
        </p:sp>
      </p:grp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4D3B5C1-D186-499F-AB61-2EEBF5392B52}"/>
              </a:ext>
            </a:extLst>
          </p:cNvPr>
          <p:cNvCxnSpPr>
            <a:cxnSpLocks/>
          </p:cNvCxnSpPr>
          <p:nvPr/>
        </p:nvCxnSpPr>
        <p:spPr>
          <a:xfrm>
            <a:off x="4272194" y="1125077"/>
            <a:ext cx="0" cy="5283539"/>
          </a:xfrm>
          <a:prstGeom prst="line">
            <a:avLst/>
          </a:prstGeom>
          <a:ln w="381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0">
            <a:extLst>
              <a:ext uri="{FF2B5EF4-FFF2-40B4-BE49-F238E27FC236}">
                <a16:creationId xmlns:a16="http://schemas.microsoft.com/office/drawing/2014/main" id="{2A1352F4-22FF-43DA-8186-52BA148962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57086" y="1028882"/>
            <a:ext cx="286449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算法的</a:t>
            </a:r>
            <a:r>
              <a:rPr lang="zh-CN" altLang="en-US" sz="2800" b="1" kern="0" dirty="0">
                <a:solidFill>
                  <a:srgbClr val="0000FF"/>
                </a:solidFill>
                <a:latin typeface="Arial" charset="0"/>
              </a:rPr>
              <a:t>不足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：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5CCDA891-1555-4219-9658-9C5D3C6D0018}"/>
              </a:ext>
            </a:extLst>
          </p:cNvPr>
          <p:cNvSpPr/>
          <p:nvPr/>
        </p:nvSpPr>
        <p:spPr>
          <a:xfrm>
            <a:off x="4474455" y="2135585"/>
            <a:ext cx="256473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000" dirty="0">
                <a:solidFill>
                  <a:srgbClr val="000000"/>
                </a:solidFill>
              </a:rPr>
              <a:t>实现简单</a:t>
            </a:r>
            <a:endParaRPr lang="en-US" altLang="zh-CN" sz="3000" dirty="0">
              <a:solidFill>
                <a:srgbClr val="00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altLang="zh-CN" sz="3000" dirty="0">
              <a:solidFill>
                <a:srgbClr val="00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000" dirty="0">
                <a:solidFill>
                  <a:srgbClr val="000000"/>
                </a:solidFill>
              </a:rPr>
              <a:t>运行快速</a:t>
            </a:r>
            <a:endParaRPr lang="en-US" altLang="zh-CN" sz="3000" dirty="0">
              <a:solidFill>
                <a:srgbClr val="00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altLang="zh-CN" sz="3000" dirty="0">
              <a:solidFill>
                <a:srgbClr val="00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000" dirty="0">
                <a:solidFill>
                  <a:srgbClr val="000000"/>
                </a:solidFill>
              </a:rPr>
              <a:t>适用于任意维数</a:t>
            </a:r>
            <a:r>
              <a:rPr lang="en-US" altLang="zh-CN" sz="3000" i="1" dirty="0">
                <a:solidFill>
                  <a:srgbClr val="000000"/>
                </a:solidFill>
              </a:rPr>
              <a:t>d</a:t>
            </a: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8FDFDC69-1B0B-4DE7-9740-107874A16C7C}"/>
              </a:ext>
            </a:extLst>
          </p:cNvPr>
          <p:cNvCxnSpPr>
            <a:cxnSpLocks/>
          </p:cNvCxnSpPr>
          <p:nvPr/>
        </p:nvCxnSpPr>
        <p:spPr>
          <a:xfrm>
            <a:off x="7142570" y="1125077"/>
            <a:ext cx="0" cy="5283539"/>
          </a:xfrm>
          <a:prstGeom prst="line">
            <a:avLst/>
          </a:prstGeom>
          <a:ln w="381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0">
            <a:extLst>
              <a:ext uri="{FF2B5EF4-FFF2-40B4-BE49-F238E27FC236}">
                <a16:creationId xmlns:a16="http://schemas.microsoft.com/office/drawing/2014/main" id="{35255EFB-F02F-49DA-B278-215F26B2C7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9209" y="1028882"/>
            <a:ext cx="286449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算法的长处：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D159953C-F89A-4B08-8E4D-A2B34715018B}"/>
                  </a:ext>
                </a:extLst>
              </p:cNvPr>
              <p:cNvSpPr/>
              <p:nvPr/>
            </p:nvSpPr>
            <p:spPr>
              <a:xfrm>
                <a:off x="7217495" y="2098603"/>
                <a:ext cx="5084641" cy="5847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marL="457200" indent="-457200"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r>
                      <a:rPr lang="zh-CN" altLang="en-US" sz="3200" b="1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𝓓</m:t>
                    </m:r>
                  </m:oMath>
                </a14:m>
                <a:r>
                  <a:rPr lang="zh-CN" altLang="en-US" sz="3200" dirty="0">
                    <a:solidFill>
                      <a:schemeClr val="tx1"/>
                    </a:solidFill>
                  </a:rPr>
                  <a:t> 线性可分，算法收敛</a:t>
                </a:r>
                <a:endParaRPr lang="en-US" altLang="zh-CN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D159953C-F89A-4B08-8E4D-A2B3471501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7495" y="2098603"/>
                <a:ext cx="5084641" cy="584775"/>
              </a:xfrm>
              <a:prstGeom prst="rect">
                <a:avLst/>
              </a:prstGeom>
              <a:blipFill>
                <a:blip r:embed="rId9"/>
                <a:stretch>
                  <a:fillRect t="-13542" b="-3333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矩形 26">
            <a:extLst>
              <a:ext uri="{FF2B5EF4-FFF2-40B4-BE49-F238E27FC236}">
                <a16:creationId xmlns:a16="http://schemas.microsoft.com/office/drawing/2014/main" id="{69CBE262-A7CE-497B-B76A-D7DE9215E573}"/>
              </a:ext>
            </a:extLst>
          </p:cNvPr>
          <p:cNvSpPr/>
          <p:nvPr/>
        </p:nvSpPr>
        <p:spPr>
          <a:xfrm>
            <a:off x="7888010" y="2713850"/>
            <a:ext cx="43749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--</a:t>
            </a:r>
            <a:r>
              <a:rPr lang="zh-CN" altLang="en-US" sz="2800" dirty="0">
                <a:solidFill>
                  <a:srgbClr val="C00000"/>
                </a:solidFill>
              </a:rPr>
              <a:t>是否线性可分，事先未知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A3F9A3EF-9692-427D-8B7F-D9B2A7787363}"/>
                  </a:ext>
                </a:extLst>
              </p:cNvPr>
              <p:cNvSpPr/>
              <p:nvPr/>
            </p:nvSpPr>
            <p:spPr>
              <a:xfrm>
                <a:off x="7253702" y="3345214"/>
                <a:ext cx="5084641" cy="13969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0" lang="en-US" altLang="zh-CN" sz="2800" b="0" i="0" u="none" strike="noStrike" kern="1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T</m:t>
                    </m:r>
                    <m:r>
                      <a:rPr kumimoji="0" lang="en-US" altLang="zh-CN" sz="2800" b="0" i="0" u="none" strike="noStrike" kern="1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≤</m:t>
                    </m:r>
                    <m:f>
                      <m:fPr>
                        <m:ctrlPr>
                          <a:rPr kumimoji="0" lang="zh-CN" altLang="zh-CN" sz="28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func>
                          <m:funcPr>
                            <m:ctrlPr>
                              <a:rPr kumimoji="0" lang="zh-CN" altLang="zh-CN" sz="2800" b="1" i="1" u="none" strike="noStrike" kern="1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kumimoji="0" lang="zh-CN" altLang="zh-CN" sz="2800" b="0" i="1" u="none" strike="noStrike" kern="1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limLowPr>
                              <m:e>
                                <m:r>
                                  <a:rPr kumimoji="0" lang="en-US" altLang="zh-CN" sz="2800" b="0" i="1" u="none" strike="noStrike" kern="1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宋体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𝑚𝑎𝑥</m:t>
                                </m:r>
                              </m:e>
                              <m:lim>
                                <m:r>
                                  <a:rPr kumimoji="0" lang="en-US" altLang="zh-CN" sz="2800" b="0" i="1" u="none" strike="noStrike" kern="1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宋体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</m:lim>
                            </m:limLow>
                          </m:fName>
                          <m:e>
                            <m:sSup>
                              <m:sSupPr>
                                <m:ctrlPr>
                                  <a:rPr kumimoji="0" lang="zh-CN" altLang="zh-CN" sz="2800" b="0" i="1" u="none" strike="noStrike" kern="1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kumimoji="0" lang="zh-CN" altLang="zh-CN" sz="2800" b="0" i="1" u="none" strike="noStrike" kern="100" cap="none" spc="0" normalizeH="0" baseline="0" noProof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kumimoji="0" lang="zh-CN" altLang="zh-CN" sz="2800" b="0" i="1" u="none" strike="noStrike" kern="100" cap="none" spc="0" normalizeH="0" baseline="0" noProof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0" lang="en-US" altLang="zh-CN" sz="2800" b="1" i="0" u="none" strike="noStrike" kern="100" cap="none" spc="0" normalizeH="0" baseline="0" noProof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宋体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𝐱</m:t>
                                        </m:r>
                                      </m:e>
                                      <m:sub>
                                        <m:r>
                                          <a:rPr kumimoji="0" lang="en-US" altLang="zh-CN" sz="2800" b="0" i="1" u="none" strike="noStrike" kern="1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宋体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r>
                                  <a:rPr kumimoji="0" lang="en-US" altLang="zh-CN" sz="2800" b="0" i="1" u="none" strike="noStrike" kern="1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宋体" panose="02010600030101010101" pitchFamily="2" charset="-122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func>
                      </m:num>
                      <m:den>
                        <m:sSup>
                          <m:sSupPr>
                            <m:ctrlPr>
                              <a:rPr kumimoji="0" lang="zh-CN" altLang="zh-CN" sz="2800" b="0" i="1" u="none" strike="noStrike" kern="1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kumimoji="0" lang="en-US" altLang="zh-CN" sz="2800" b="0" i="1" u="none" strike="noStrike" kern="1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func>
                              <m:funcPr>
                                <m:ctrlPr>
                                  <a:rPr kumimoji="0" lang="zh-CN" altLang="zh-CN" sz="2800" b="0" i="1" u="none" strike="noStrike" kern="1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uncPr>
                              <m:fName>
                                <m:limLow>
                                  <m:limLowPr>
                                    <m:ctrlPr>
                                      <a:rPr kumimoji="0" lang="zh-CN" altLang="zh-CN" sz="2800" b="0" i="1" u="none" strike="noStrike" kern="100" cap="none" spc="0" normalizeH="0" baseline="0" noProof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limLow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kumimoji="0" lang="en-US" altLang="zh-CN" sz="2800" b="0" i="0" u="none" strike="noStrike" kern="100" cap="none" spc="0" normalizeH="0" baseline="0" noProof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宋体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min</m:t>
                                    </m:r>
                                  </m:e>
                                  <m:lim>
                                    <m:r>
                                      <a:rPr kumimoji="0" lang="en-US" altLang="zh-CN" sz="2800" b="0" i="1" u="none" strike="noStrike" kern="1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宋体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𝑛</m:t>
                                    </m:r>
                                  </m:lim>
                                </m:limLow>
                              </m:fName>
                              <m:e>
                                <m:sSub>
                                  <m:sSubPr>
                                    <m:ctrlPr>
                                      <a:rPr kumimoji="0" lang="zh-CN" altLang="zh-CN" sz="2800" b="0" i="1" u="none" strike="noStrike" kern="100" cap="none" spc="0" normalizeH="0" baseline="0" noProof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0" lang="en-US" altLang="zh-CN" sz="2800" b="0" i="1" u="none" strike="noStrike" kern="100" cap="none" spc="0" normalizeH="0" baseline="0" noProof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宋体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kumimoji="0" lang="en-US" altLang="zh-CN" sz="2800" b="0" i="1" u="none" strike="noStrike" kern="100" cap="none" spc="0" normalizeH="0" baseline="0" noProof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宋体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func>
                            <m:f>
                              <m:fPr>
                                <m:ctrlPr>
                                  <a:rPr kumimoji="0" lang="zh-CN" altLang="zh-CN" sz="2800" b="0" i="1" u="none" strike="noStrike" kern="1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sSubSup>
                                  <m:sSubSupPr>
                                    <m:ctrlPr>
                                      <a:rPr kumimoji="0" lang="zh-CN" altLang="zh-CN" sz="2800" b="0" i="1" u="none" strike="noStrike" kern="100" cap="none" spc="0" normalizeH="0" baseline="0" noProof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kumimoji="0" lang="en-US" altLang="zh-CN" sz="2800" b="1" i="1" u="none" strike="noStrike" kern="100" cap="none" spc="0" normalizeH="0" baseline="0" noProof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宋体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𝐖</m:t>
                                    </m:r>
                                  </m:e>
                                  <m:sub>
                                    <m:r>
                                      <a:rPr kumimoji="0" lang="en-US" altLang="zh-CN" sz="2800" b="0" i="1" u="none" strike="noStrike" kern="100" cap="none" spc="0" normalizeH="0" baseline="0" noProof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宋体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𝑓</m:t>
                                    </m:r>
                                  </m:sub>
                                  <m:sup>
                                    <m:r>
                                      <a:rPr kumimoji="0" lang="en-US" altLang="zh-CN" sz="2800" b="0" i="1" u="none" strike="noStrike" kern="100" cap="none" spc="0" normalizeH="0" baseline="0" noProof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宋体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𝑇</m:t>
                                    </m:r>
                                  </m:sup>
                                </m:sSubSup>
                              </m:num>
                              <m:den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kumimoji="0" lang="zh-CN" altLang="zh-CN" sz="2800" b="0" i="1" u="none" strike="noStrike" kern="100" cap="none" spc="0" normalizeH="0" baseline="0" noProof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kumimoji="0" lang="zh-CN" altLang="zh-CN" sz="2800" b="1" i="1" u="none" strike="noStrike" kern="100" cap="none" spc="0" normalizeH="0" baseline="0" noProof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0" lang="en-US" altLang="zh-CN" sz="2800" b="1" i="1" u="none" strike="noStrike" kern="100" cap="none" spc="0" normalizeH="0" baseline="0" noProof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宋体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𝐖</m:t>
                                        </m:r>
                                      </m:e>
                                      <m:sub>
                                        <m:r>
                                          <a:rPr kumimoji="0" lang="en-US" altLang="zh-CN" sz="2800" b="1" i="1" u="none" strike="noStrike" kern="100" cap="none" spc="0" normalizeH="0" baseline="0" noProof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宋体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𝒇</m:t>
                                        </m:r>
                                      </m:sub>
                                    </m:sSub>
                                  </m:e>
                                </m:d>
                              </m:den>
                            </m:f>
                            <m:sSub>
                              <m:sSubPr>
                                <m:ctrlPr>
                                  <a:rPr kumimoji="0" lang="zh-CN" altLang="zh-CN" sz="2800" b="1" i="1" u="none" strike="noStrike" kern="1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0" lang="en-US" altLang="zh-CN" sz="2800" b="1" i="1" u="none" strike="noStrike" kern="1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宋体" panose="02010600030101010101" pitchFamily="2" charset="-122"/>
                                    <a:cs typeface="Times New Roman" panose="02020603050405020304" pitchFamily="18" charset="0"/>
                                  </a:rPr>
                                  <m:t>𝐱</m:t>
                                </m:r>
                              </m:e>
                              <m:sub>
                                <m:r>
                                  <a:rPr kumimoji="0" lang="en-US" altLang="zh-CN" sz="2800" b="0" i="1" u="none" strike="noStrike" kern="1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宋体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kumimoji="0" lang="en-US" altLang="zh-CN" sz="2800" b="0" i="1" u="none" strike="noStrike" kern="1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kumimoji="0" lang="en-US" altLang="zh-CN" sz="2800" b="0" i="1" u="none" strike="noStrike" kern="1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kumimoji="0" lang="zh-CN" altLang="en-US" sz="3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，</a:t>
                </a:r>
                <a:r>
                  <a:rPr kumimoji="0" lang="en-US" altLang="zh-CN" sz="3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T</a:t>
                </a:r>
                <a:r>
                  <a:rPr kumimoji="0" lang="zh-CN" altLang="en-US" sz="3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有界</a:t>
                </a:r>
                <a:endParaRPr kumimoji="0" lang="en-US" altLang="zh-CN" sz="3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A3F9A3EF-9692-427D-8B7F-D9B2A778736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3702" y="3345214"/>
                <a:ext cx="5084641" cy="139692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B95FA2FC-D2E3-481C-ABB8-FF1D7C61AC99}"/>
                  </a:ext>
                </a:extLst>
              </p:cNvPr>
              <p:cNvSpPr/>
              <p:nvPr/>
            </p:nvSpPr>
            <p:spPr>
              <a:xfrm>
                <a:off x="7881258" y="4660045"/>
                <a:ext cx="4356642" cy="5640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dirty="0">
                    <a:solidFill>
                      <a:srgbClr val="C00000"/>
                    </a:solidFill>
                  </a:rPr>
                  <a:t>--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2800" b="1" i="1" kern="10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800" b="1" i="1" kern="10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𝐖</m:t>
                        </m:r>
                      </m:e>
                      <m:sub>
                        <m:r>
                          <a:rPr lang="en-US" altLang="zh-CN" sz="2800" b="1" i="1" kern="10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𝒇</m:t>
                        </m:r>
                      </m:sub>
                    </m:sSub>
                  </m:oMath>
                </a14:m>
                <a:r>
                  <a:rPr lang="zh-CN" altLang="en-US" sz="2800" dirty="0">
                    <a:solidFill>
                      <a:srgbClr val="C00000"/>
                    </a:solidFill>
                  </a:rPr>
                  <a:t>未知，实际无法得到</a:t>
                </a:r>
                <a:r>
                  <a:rPr lang="en-US" altLang="zh-CN" sz="2800" dirty="0">
                    <a:solidFill>
                      <a:srgbClr val="C00000"/>
                    </a:solidFill>
                  </a:rPr>
                  <a:t>T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B95FA2FC-D2E3-481C-ABB8-FF1D7C61AC9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1258" y="4660045"/>
                <a:ext cx="4356642" cy="564065"/>
              </a:xfrm>
              <a:prstGeom prst="rect">
                <a:avLst/>
              </a:prstGeom>
              <a:blipFill>
                <a:blip r:embed="rId11"/>
                <a:stretch>
                  <a:fillRect l="-2937" t="-11828" r="-1259" b="-2150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E14E7F77-263C-4689-946E-5D0D017522C2}"/>
                  </a:ext>
                </a:extLst>
              </p:cNvPr>
              <p:cNvSpPr txBox="1"/>
              <p:nvPr/>
            </p:nvSpPr>
            <p:spPr>
              <a:xfrm>
                <a:off x="4145755" y="5685598"/>
                <a:ext cx="7920000" cy="756000"/>
              </a:xfrm>
              <a:prstGeom prst="rect">
                <a:avLst/>
              </a:prstGeom>
              <a:solidFill>
                <a:srgbClr val="FFD8D8"/>
              </a:solidFill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2800" b="1" u="none" strike="noStrike" kern="120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ea typeface="+mn-ea"/>
                    <a:cs typeface="+mn-cs"/>
                  </a:rPr>
                  <a:t>如果</a:t>
                </a:r>
                <a14:m>
                  <m:oMath xmlns:m="http://schemas.openxmlformats.org/officeDocument/2006/math">
                    <m:r>
                      <a:rPr kumimoji="0" lang="en-US" altLang="zh-CN" sz="2800" b="1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</m:t>
                    </m:r>
                    <m:r>
                      <a:rPr kumimoji="0" lang="zh-CN" altLang="en-US" sz="2800" b="1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𝓓</m:t>
                    </m:r>
                  </m:oMath>
                </a14:m>
                <a:r>
                  <a:rPr kumimoji="0" lang="zh-CN" alt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是线性不可分的，算法不收敛，如何处理？</a:t>
                </a:r>
              </a:p>
            </p:txBody>
          </p:sp>
        </mc:Choice>
        <mc:Fallback xmlns="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E14E7F77-263C-4689-946E-5D0D017522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5755" y="5685598"/>
                <a:ext cx="7920000" cy="756000"/>
              </a:xfrm>
              <a:prstGeom prst="rect">
                <a:avLst/>
              </a:prstGeom>
              <a:blipFill>
                <a:blip r:embed="rId12"/>
                <a:stretch>
                  <a:fillRect l="-1540" r="-6159" b="-96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7758858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3975935-D64D-40CA-852F-17B105282CE0}"/>
              </a:ext>
            </a:extLst>
          </p:cNvPr>
          <p:cNvSpPr/>
          <p:nvPr/>
        </p:nvSpPr>
        <p:spPr>
          <a:xfrm>
            <a:off x="3716118" y="2750576"/>
            <a:ext cx="1440160" cy="1319431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A3C54A6-0400-4EDE-B881-2EB5402EEE31}"/>
              </a:ext>
            </a:extLst>
          </p:cNvPr>
          <p:cNvSpPr/>
          <p:nvPr/>
        </p:nvSpPr>
        <p:spPr>
          <a:xfrm>
            <a:off x="3716118" y="4578175"/>
            <a:ext cx="1440161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66CD4F8-4D94-4C17-B19E-8E751A2B7F05}"/>
              </a:ext>
            </a:extLst>
          </p:cNvPr>
          <p:cNvSpPr/>
          <p:nvPr/>
        </p:nvSpPr>
        <p:spPr>
          <a:xfrm>
            <a:off x="1276705" y="5560983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13A8606-AC4A-4C94-B501-2358EA6048D8}"/>
              </a:ext>
            </a:extLst>
          </p:cNvPr>
          <p:cNvSpPr/>
          <p:nvPr/>
        </p:nvSpPr>
        <p:spPr>
          <a:xfrm>
            <a:off x="1276705" y="4578175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29D5387-03CB-43D0-928C-A5681733E1FC}"/>
              </a:ext>
            </a:extLst>
          </p:cNvPr>
          <p:cNvSpPr/>
          <p:nvPr/>
        </p:nvSpPr>
        <p:spPr>
          <a:xfrm>
            <a:off x="1276705" y="3692392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E0EBCE9-F5A8-43FF-A728-795B7F168940}"/>
              </a:ext>
            </a:extLst>
          </p:cNvPr>
          <p:cNvSpPr/>
          <p:nvPr/>
        </p:nvSpPr>
        <p:spPr>
          <a:xfrm>
            <a:off x="1276705" y="2786112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AFC2C71-4540-4604-B85E-B39467925E45}"/>
              </a:ext>
            </a:extLst>
          </p:cNvPr>
          <p:cNvSpPr/>
          <p:nvPr/>
        </p:nvSpPr>
        <p:spPr>
          <a:xfrm>
            <a:off x="211148" y="3838033"/>
            <a:ext cx="688243" cy="1908000"/>
          </a:xfrm>
          <a:prstGeom prst="rect">
            <a:avLst/>
          </a:prstGeom>
          <a:solidFill>
            <a:srgbClr val="BB853D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23CA7E7-7CC0-4BAB-854E-AB25BB046E81}"/>
              </a:ext>
            </a:extLst>
          </p:cNvPr>
          <p:cNvSpPr/>
          <p:nvPr/>
        </p:nvSpPr>
        <p:spPr>
          <a:xfrm>
            <a:off x="1276705" y="1193770"/>
            <a:ext cx="1844104" cy="1104671"/>
          </a:xfrm>
          <a:prstGeom prst="rect">
            <a:avLst/>
          </a:prstGeom>
          <a:solidFill>
            <a:srgbClr val="8EA7E6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4F33858-38FE-4152-989A-1156FAE12D63}"/>
              </a:ext>
            </a:extLst>
          </p:cNvPr>
          <p:cNvSpPr txBox="1"/>
          <p:nvPr/>
        </p:nvSpPr>
        <p:spPr>
          <a:xfrm>
            <a:off x="1464625" y="1286273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输入图像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207F705-9451-46DD-BE3C-269D10D3DCF8}"/>
              </a:ext>
            </a:extLst>
          </p:cNvPr>
          <p:cNvSpPr txBox="1"/>
          <p:nvPr/>
        </p:nvSpPr>
        <p:spPr>
          <a:xfrm>
            <a:off x="1452638" y="1749278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特征表达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3A089F4-F543-4C8E-B3C4-C2D1E68DB062}"/>
              </a:ext>
            </a:extLst>
          </p:cNvPr>
          <p:cNvSpPr txBox="1"/>
          <p:nvPr/>
        </p:nvSpPr>
        <p:spPr>
          <a:xfrm>
            <a:off x="1334661" y="2758095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分类器模型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F10A730-0B42-4225-9A8C-7807D5748732}"/>
              </a:ext>
            </a:extLst>
          </p:cNvPr>
          <p:cNvSpPr txBox="1"/>
          <p:nvPr/>
        </p:nvSpPr>
        <p:spPr>
          <a:xfrm>
            <a:off x="1445951" y="3662545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预测结果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48F596A-6741-4A30-A062-60BBCA8025C8}"/>
              </a:ext>
            </a:extLst>
          </p:cNvPr>
          <p:cNvSpPr txBox="1"/>
          <p:nvPr/>
        </p:nvSpPr>
        <p:spPr>
          <a:xfrm>
            <a:off x="1484794" y="4534848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损失函数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11FA1A0-FF1A-4A9C-861D-A098D498C94C}"/>
              </a:ext>
            </a:extLst>
          </p:cNvPr>
          <p:cNvSpPr txBox="1"/>
          <p:nvPr/>
        </p:nvSpPr>
        <p:spPr>
          <a:xfrm>
            <a:off x="1513380" y="5536146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误差度量</a:t>
            </a: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5852838D-7FEF-4573-9095-29F7BD70D9F3}"/>
              </a:ext>
            </a:extLst>
          </p:cNvPr>
          <p:cNvCxnSpPr>
            <a:cxnSpLocks/>
            <a:stCxn id="18" idx="1"/>
            <a:endCxn id="18" idx="3"/>
          </p:cNvCxnSpPr>
          <p:nvPr/>
        </p:nvCxnSpPr>
        <p:spPr>
          <a:xfrm>
            <a:off x="1276705" y="1699764"/>
            <a:ext cx="1844104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CB317E73-0DFD-4EFD-9361-D8C6A011B1AD}"/>
              </a:ext>
            </a:extLst>
          </p:cNvPr>
          <p:cNvSpPr txBox="1"/>
          <p:nvPr/>
        </p:nvSpPr>
        <p:spPr>
          <a:xfrm>
            <a:off x="3743263" y="4567479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参数优化</a:t>
            </a:r>
          </a:p>
        </p:txBody>
      </p:sp>
      <p:sp>
        <p:nvSpPr>
          <p:cNvPr id="27" name="箭头: 右 26">
            <a:extLst>
              <a:ext uri="{FF2B5EF4-FFF2-40B4-BE49-F238E27FC236}">
                <a16:creationId xmlns:a16="http://schemas.microsoft.com/office/drawing/2014/main" id="{29DD0AC3-2D39-45DB-8FA2-B5E043C22275}"/>
              </a:ext>
            </a:extLst>
          </p:cNvPr>
          <p:cNvSpPr/>
          <p:nvPr/>
        </p:nvSpPr>
        <p:spPr>
          <a:xfrm rot="5400000">
            <a:off x="1967924" y="2289665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29" name="箭头: 右 28">
            <a:extLst>
              <a:ext uri="{FF2B5EF4-FFF2-40B4-BE49-F238E27FC236}">
                <a16:creationId xmlns:a16="http://schemas.microsoft.com/office/drawing/2014/main" id="{DAFFB3D1-61BD-432E-9A7D-7100FBE2B3C7}"/>
              </a:ext>
            </a:extLst>
          </p:cNvPr>
          <p:cNvSpPr/>
          <p:nvPr/>
        </p:nvSpPr>
        <p:spPr>
          <a:xfrm rot="5400000">
            <a:off x="2002627" y="3191402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0" name="箭头: 右 29">
            <a:extLst>
              <a:ext uri="{FF2B5EF4-FFF2-40B4-BE49-F238E27FC236}">
                <a16:creationId xmlns:a16="http://schemas.microsoft.com/office/drawing/2014/main" id="{E9331DAE-CD25-45BF-AFAD-F6B1F78FF809}"/>
              </a:ext>
            </a:extLst>
          </p:cNvPr>
          <p:cNvSpPr/>
          <p:nvPr/>
        </p:nvSpPr>
        <p:spPr>
          <a:xfrm rot="5400000">
            <a:off x="2002627" y="4091259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1" name="箭头: 右 30">
            <a:extLst>
              <a:ext uri="{FF2B5EF4-FFF2-40B4-BE49-F238E27FC236}">
                <a16:creationId xmlns:a16="http://schemas.microsoft.com/office/drawing/2014/main" id="{4A606CD7-6A5F-4860-BA8C-86866A46A7D3}"/>
              </a:ext>
            </a:extLst>
          </p:cNvPr>
          <p:cNvSpPr/>
          <p:nvPr/>
        </p:nvSpPr>
        <p:spPr>
          <a:xfrm rot="5400000">
            <a:off x="2002626" y="5022379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2" name="箭头: 直角上 31">
            <a:extLst>
              <a:ext uri="{FF2B5EF4-FFF2-40B4-BE49-F238E27FC236}">
                <a16:creationId xmlns:a16="http://schemas.microsoft.com/office/drawing/2014/main" id="{A8B664C1-CDDF-4AAA-9B20-62DC40CFE1B3}"/>
              </a:ext>
            </a:extLst>
          </p:cNvPr>
          <p:cNvSpPr/>
          <p:nvPr/>
        </p:nvSpPr>
        <p:spPr>
          <a:xfrm>
            <a:off x="3120810" y="5018999"/>
            <a:ext cx="1477210" cy="886071"/>
          </a:xfrm>
          <a:prstGeom prst="bentUp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3" name="箭头: 右 32">
            <a:extLst>
              <a:ext uri="{FF2B5EF4-FFF2-40B4-BE49-F238E27FC236}">
                <a16:creationId xmlns:a16="http://schemas.microsoft.com/office/drawing/2014/main" id="{A8A7744D-2686-422C-B6E5-AB72F75C28AB}"/>
              </a:ext>
            </a:extLst>
          </p:cNvPr>
          <p:cNvSpPr/>
          <p:nvPr/>
        </p:nvSpPr>
        <p:spPr>
          <a:xfrm rot="16200000">
            <a:off x="4205365" y="4083467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4" name="箭头: 右 33">
            <a:extLst>
              <a:ext uri="{FF2B5EF4-FFF2-40B4-BE49-F238E27FC236}">
                <a16:creationId xmlns:a16="http://schemas.microsoft.com/office/drawing/2014/main" id="{3E19A420-AD26-40FA-92CA-A2970D6EC89C}"/>
              </a:ext>
            </a:extLst>
          </p:cNvPr>
          <p:cNvSpPr/>
          <p:nvPr/>
        </p:nvSpPr>
        <p:spPr>
          <a:xfrm rot="10800000">
            <a:off x="3172967" y="2869048"/>
            <a:ext cx="504102" cy="322696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1C442D83-A225-48D5-B662-BF9B2D23F818}"/>
              </a:ext>
            </a:extLst>
          </p:cNvPr>
          <p:cNvSpPr txBox="1"/>
          <p:nvPr/>
        </p:nvSpPr>
        <p:spPr>
          <a:xfrm>
            <a:off x="323650" y="3921149"/>
            <a:ext cx="5756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真实结果</a:t>
            </a:r>
          </a:p>
        </p:txBody>
      </p:sp>
      <p:sp>
        <p:nvSpPr>
          <p:cNvPr id="36" name="箭头: 右 35">
            <a:extLst>
              <a:ext uri="{FF2B5EF4-FFF2-40B4-BE49-F238E27FC236}">
                <a16:creationId xmlns:a16="http://schemas.microsoft.com/office/drawing/2014/main" id="{C43BF067-2AC8-4AB5-BAF1-F276EA51C4B9}"/>
              </a:ext>
            </a:extLst>
          </p:cNvPr>
          <p:cNvSpPr/>
          <p:nvPr/>
        </p:nvSpPr>
        <p:spPr>
          <a:xfrm>
            <a:off x="921516" y="4654703"/>
            <a:ext cx="355108" cy="285756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657FE8FF-C5E1-4E4C-B26E-D533955C44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9869" y="1190444"/>
            <a:ext cx="1156409" cy="1189858"/>
          </a:xfrm>
          <a:prstGeom prst="rect">
            <a:avLst/>
          </a:prstGeom>
          <a:ln>
            <a:solidFill>
              <a:srgbClr val="BB853D"/>
            </a:solidFill>
          </a:ln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BB6E1DBE-DE93-42AD-8458-572ECDC428B4}"/>
              </a:ext>
            </a:extLst>
          </p:cNvPr>
          <p:cNvSpPr/>
          <p:nvPr/>
        </p:nvSpPr>
        <p:spPr>
          <a:xfrm>
            <a:off x="3955292" y="1129505"/>
            <a:ext cx="1266962" cy="1319429"/>
          </a:xfrm>
          <a:prstGeom prst="rect">
            <a:avLst/>
          </a:prstGeom>
          <a:ln w="38100">
            <a:solidFill>
              <a:srgbClr val="BB853D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DA4AACAA-DC1C-46DD-9E10-617FF17CF0CA}"/>
                  </a:ext>
                </a:extLst>
              </p:cNvPr>
              <p:cNvSpPr/>
              <p:nvPr/>
            </p:nvSpPr>
            <p:spPr>
              <a:xfrm>
                <a:off x="306800" y="5200424"/>
                <a:ext cx="64216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zh-CN" alt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zh-CN" alt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𝑦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DA4AACAA-DC1C-46DD-9E10-617FF17CF0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800" y="5200424"/>
                <a:ext cx="642162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EFD769D6-38E8-4F31-AF5A-EC8A232E4E50}"/>
                  </a:ext>
                </a:extLst>
              </p:cNvPr>
              <p:cNvSpPr/>
              <p:nvPr/>
            </p:nvSpPr>
            <p:spPr>
              <a:xfrm>
                <a:off x="2613176" y="3602225"/>
                <a:ext cx="64216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zh-CN" alt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kumimoji="0" lang="zh-CN" alt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accPr>
                            <m:e>
                              <m:r>
                                <a:rPr kumimoji="0" lang="en-US" altLang="zh-CN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EFD769D6-38E8-4F31-AF5A-EC8A232E4E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3176" y="3602225"/>
                <a:ext cx="642163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26DAC14B-36FA-48B9-B331-1B28364775A0}"/>
                  </a:ext>
                </a:extLst>
              </p:cNvPr>
              <p:cNvSpPr/>
              <p:nvPr/>
            </p:nvSpPr>
            <p:spPr>
              <a:xfrm>
                <a:off x="4275539" y="3492565"/>
                <a:ext cx="103220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kumimoji="0" lang="zh-CN" alt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zh-CN" altLang="en-US" sz="28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ℋ</m:t>
                          </m:r>
                          <m:r>
                            <a:rPr kumimoji="0" lang="zh-CN" altLang="en-US" sz="28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(∙</m:t>
                          </m:r>
                        </m:e>
                      </m:d>
                    </m:oMath>
                  </m:oMathPara>
                </a14:m>
                <a:endPara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26DAC14B-36FA-48B9-B331-1B28364775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5539" y="3492565"/>
                <a:ext cx="1032206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文本框 41">
            <a:extLst>
              <a:ext uri="{FF2B5EF4-FFF2-40B4-BE49-F238E27FC236}">
                <a16:creationId xmlns:a16="http://schemas.microsoft.com/office/drawing/2014/main" id="{F75EB50C-07CB-44E1-85F3-04CDF8E63C40}"/>
              </a:ext>
            </a:extLst>
          </p:cNvPr>
          <p:cNvSpPr txBox="1"/>
          <p:nvPr/>
        </p:nvSpPr>
        <p:spPr>
          <a:xfrm>
            <a:off x="3716118" y="2821449"/>
            <a:ext cx="14401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分类器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模型参数空间</a:t>
            </a:r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EDFF2127-75C8-445A-8015-36D36AAA8636}"/>
              </a:ext>
            </a:extLst>
          </p:cNvPr>
          <p:cNvCxnSpPr/>
          <p:nvPr/>
        </p:nvCxnSpPr>
        <p:spPr>
          <a:xfrm>
            <a:off x="1075244" y="2535703"/>
            <a:ext cx="2376264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0C11ED13-6085-4D52-A5F9-B7328B7D0031}"/>
              </a:ext>
            </a:extLst>
          </p:cNvPr>
          <p:cNvCxnSpPr>
            <a:cxnSpLocks/>
          </p:cNvCxnSpPr>
          <p:nvPr/>
        </p:nvCxnSpPr>
        <p:spPr>
          <a:xfrm>
            <a:off x="1075244" y="2555919"/>
            <a:ext cx="0" cy="3580184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7992E165-8743-44DB-A2C0-146EFD6FFD83}"/>
              </a:ext>
            </a:extLst>
          </p:cNvPr>
          <p:cNvCxnSpPr>
            <a:cxnSpLocks/>
          </p:cNvCxnSpPr>
          <p:nvPr/>
        </p:nvCxnSpPr>
        <p:spPr>
          <a:xfrm>
            <a:off x="5395724" y="4342842"/>
            <a:ext cx="0" cy="1872208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DF7BFCE0-289A-4199-BCFE-938A56E16019}"/>
              </a:ext>
            </a:extLst>
          </p:cNvPr>
          <p:cNvCxnSpPr>
            <a:cxnSpLocks/>
          </p:cNvCxnSpPr>
          <p:nvPr/>
        </p:nvCxnSpPr>
        <p:spPr>
          <a:xfrm>
            <a:off x="3379500" y="2546549"/>
            <a:ext cx="0" cy="1872208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ABBCC327-BEA9-436E-956D-7783357E7E87}"/>
              </a:ext>
            </a:extLst>
          </p:cNvPr>
          <p:cNvCxnSpPr>
            <a:cxnSpLocks/>
          </p:cNvCxnSpPr>
          <p:nvPr/>
        </p:nvCxnSpPr>
        <p:spPr>
          <a:xfrm flipH="1" flipV="1">
            <a:off x="3389398" y="4309747"/>
            <a:ext cx="2006326" cy="13113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DE8B2FA6-8A56-4A6F-B686-49594763AA8F}"/>
              </a:ext>
            </a:extLst>
          </p:cNvPr>
          <p:cNvCxnSpPr>
            <a:cxnSpLocks/>
          </p:cNvCxnSpPr>
          <p:nvPr/>
        </p:nvCxnSpPr>
        <p:spPr>
          <a:xfrm flipH="1">
            <a:off x="1075245" y="6136103"/>
            <a:ext cx="4320479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AE6DFA3C-C25E-4FAD-804D-8FD7C04BC6DA}"/>
                  </a:ext>
                </a:extLst>
              </p:cNvPr>
              <p:cNvSpPr/>
              <p:nvPr/>
            </p:nvSpPr>
            <p:spPr>
              <a:xfrm>
                <a:off x="3247883" y="4211811"/>
                <a:ext cx="61869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zh-CN" altLang="en-US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𝓐</m:t>
                      </m:r>
                    </m:oMath>
                  </m:oMathPara>
                </a14:m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AE6DFA3C-C25E-4FAD-804D-8FD7C04BC6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7883" y="4211811"/>
                <a:ext cx="618696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CFBFFFF3-BA8A-480F-AB31-AD41A2F82B5C}"/>
                  </a:ext>
                </a:extLst>
              </p:cNvPr>
              <p:cNvSpPr/>
              <p:nvPr/>
            </p:nvSpPr>
            <p:spPr>
              <a:xfrm>
                <a:off x="351646" y="5719535"/>
                <a:ext cx="49173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CDA56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𝒇</m:t>
                      </m:r>
                    </m:oMath>
                  </m:oMathPara>
                </a14:m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DA56F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CFBFFFF3-BA8A-480F-AB31-AD41A2F82B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646" y="5719535"/>
                <a:ext cx="491738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8686257E-0492-4749-902B-F7E6B09AD259}"/>
                  </a:ext>
                </a:extLst>
              </p:cNvPr>
              <p:cNvSpPr/>
              <p:nvPr/>
            </p:nvSpPr>
            <p:spPr>
              <a:xfrm>
                <a:off x="2481085" y="3084428"/>
                <a:ext cx="527709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EFA28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𝒈</m:t>
                      </m:r>
                    </m:oMath>
                  </m:oMathPara>
                </a14:m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EFA28F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8686257E-0492-4749-902B-F7E6B09AD2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1085" y="3084428"/>
                <a:ext cx="527709" cy="5232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: 圆角 4">
            <a:extLst>
              <a:ext uri="{FF2B5EF4-FFF2-40B4-BE49-F238E27FC236}">
                <a16:creationId xmlns:a16="http://schemas.microsoft.com/office/drawing/2014/main" id="{3D9440BC-66C5-4238-9514-807FE6D0581C}"/>
              </a:ext>
            </a:extLst>
          </p:cNvPr>
          <p:cNvSpPr/>
          <p:nvPr/>
        </p:nvSpPr>
        <p:spPr>
          <a:xfrm>
            <a:off x="5495653" y="1136745"/>
            <a:ext cx="3404378" cy="5111293"/>
          </a:xfrm>
          <a:prstGeom prst="roundRect">
            <a:avLst/>
          </a:prstGeom>
          <a:ln w="38100">
            <a:solidFill>
              <a:srgbClr val="FF0000"/>
            </a:solidFill>
            <a:prstDash val="dash"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82B8F1D4-F631-4985-876B-18C7F66C28C4}"/>
              </a:ext>
            </a:extLst>
          </p:cNvPr>
          <p:cNvCxnSpPr>
            <a:cxnSpLocks/>
          </p:cNvCxnSpPr>
          <p:nvPr/>
        </p:nvCxnSpPr>
        <p:spPr>
          <a:xfrm>
            <a:off x="8988013" y="1018062"/>
            <a:ext cx="0" cy="5283539"/>
          </a:xfrm>
          <a:prstGeom prst="line">
            <a:avLst/>
          </a:prstGeom>
          <a:ln w="381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20">
            <a:extLst>
              <a:ext uri="{FF2B5EF4-FFF2-40B4-BE49-F238E27FC236}">
                <a16:creationId xmlns:a16="http://schemas.microsoft.com/office/drawing/2014/main" id="{7204F387-9F91-4230-AB47-AAA0809428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64212" y="927664"/>
            <a:ext cx="298309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线性可分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7724A916-D716-4D40-9E5D-9665F8B2FF9A}"/>
                  </a:ext>
                </a:extLst>
              </p:cNvPr>
              <p:cNvSpPr/>
              <p:nvPr/>
            </p:nvSpPr>
            <p:spPr>
              <a:xfrm>
                <a:off x="9114334" y="4487829"/>
                <a:ext cx="2665606" cy="19389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设置初始分类面</a:t>
                </a:r>
                <a:r>
                  <a:rPr kumimoji="0" lang="en-US" altLang="zh-C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(</a:t>
                </a:r>
                <a:r>
                  <a:rPr kumimoji="0" lang="zh-CN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权重</a:t>
                </a:r>
                <a:r>
                  <a:rPr kumimoji="0" lang="en-US" altLang="zh-CN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)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CN" sz="24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20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CN" sz="24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20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𝒘</m:t>
                        </m:r>
                      </m:e>
                      <m:sub>
                        <m:r>
                          <a:rPr kumimoji="0" lang="en-US" altLang="zh-CN" sz="24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20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0</m:t>
                        </m:r>
                      </m:sub>
                    </m:sSub>
                  </m:oMath>
                </a14:m>
                <a:endPara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endPara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+mn-cs"/>
                  </a:rPr>
                  <a:t>如果有样本分错，就修正权重</a:t>
                </a:r>
                <a:endPara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7724A916-D716-4D40-9E5D-9665F8B2FF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14334" y="4487829"/>
                <a:ext cx="2665606" cy="1938992"/>
              </a:xfrm>
              <a:prstGeom prst="rect">
                <a:avLst/>
              </a:prstGeom>
              <a:blipFill>
                <a:blip r:embed="rId10"/>
                <a:stretch>
                  <a:fillRect l="-2975" t="-2516" r="-14874" b="-62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矩形: 圆角 3">
            <a:extLst>
              <a:ext uri="{FF2B5EF4-FFF2-40B4-BE49-F238E27FC236}">
                <a16:creationId xmlns:a16="http://schemas.microsoft.com/office/drawing/2014/main" id="{38AB2C8A-9AF9-49BF-B5DB-88B23E001F16}"/>
              </a:ext>
            </a:extLst>
          </p:cNvPr>
          <p:cNvSpPr/>
          <p:nvPr/>
        </p:nvSpPr>
        <p:spPr>
          <a:xfrm>
            <a:off x="1218876" y="3588821"/>
            <a:ext cx="2009157" cy="583939"/>
          </a:xfrm>
          <a:prstGeom prst="roundRect">
            <a:avLst/>
          </a:prstGeom>
          <a:noFill/>
          <a:ln w="38100">
            <a:solidFill>
              <a:srgbClr val="0000FF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5BEED2C7-31EC-4B4A-8C8E-4786E3B9885C}"/>
              </a:ext>
            </a:extLst>
          </p:cNvPr>
          <p:cNvSpPr/>
          <p:nvPr/>
        </p:nvSpPr>
        <p:spPr>
          <a:xfrm>
            <a:off x="5573658" y="1780072"/>
            <a:ext cx="3264276" cy="583939"/>
          </a:xfrm>
          <a:prstGeom prst="roundRect">
            <a:avLst/>
          </a:prstGeom>
          <a:noFill/>
          <a:ln w="38100">
            <a:solidFill>
              <a:srgbClr val="0000FF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0A9E1ADB-98BC-4AB1-B7F8-DD3E71FE6F9B}"/>
                  </a:ext>
                </a:extLst>
              </p:cNvPr>
              <p:cNvSpPr/>
              <p:nvPr/>
            </p:nvSpPr>
            <p:spPr>
              <a:xfrm>
                <a:off x="5469870" y="1744008"/>
                <a:ext cx="3693255" cy="5777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zh-CN" alt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kumimoji="0" lang="zh-CN" alt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accPr>
                            <m:e>
                              <m:r>
                                <a:rPr kumimoji="0" lang="en-US" altLang="zh-CN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)</m:t>
                          </m:r>
                        </m:sub>
                      </m:sSub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r>
                        <m:rPr>
                          <m:sty m:val="p"/>
                        </m:rPr>
                        <a:rPr kumimoji="0" lang="en-US" altLang="zh-CN" sz="2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sign</m:t>
                      </m:r>
                      <m:r>
                        <a:rPr kumimoji="0" lang="en-US" altLang="zh-CN" sz="2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(</m:t>
                      </m:r>
                      <m:sSubSup>
                        <m:sSubSup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SupPr>
                        <m:e>
                          <m:r>
                            <a:rPr kumimoji="0" lang="en-US" altLang="zh-CN" sz="2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𝒘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</m:sub>
                        <m:sup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8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𝐱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)</m:t>
                          </m:r>
                        </m:sub>
                      </m:sSub>
                      <m:r>
                        <a:rPr kumimoji="0" lang="en-US" altLang="zh-CN" sz="2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)</m:t>
                      </m:r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0A9E1ADB-98BC-4AB1-B7F8-DD3E71FE6F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9870" y="1744008"/>
                <a:ext cx="3693255" cy="57772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050B6EBE-6EF9-401E-B54D-98CB798D67B8}"/>
              </a:ext>
            </a:extLst>
          </p:cNvPr>
          <p:cNvSpPr/>
          <p:nvPr/>
        </p:nvSpPr>
        <p:spPr>
          <a:xfrm>
            <a:off x="1211580" y="4487829"/>
            <a:ext cx="2009157" cy="583939"/>
          </a:xfrm>
          <a:prstGeom prst="roundRect">
            <a:avLst/>
          </a:prstGeom>
          <a:noFill/>
          <a:ln w="38100">
            <a:solidFill>
              <a:srgbClr val="FF00FF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506A1324-F0E9-47D4-9082-FD8A094DF98C}"/>
              </a:ext>
            </a:extLst>
          </p:cNvPr>
          <p:cNvGrpSpPr/>
          <p:nvPr/>
        </p:nvGrpSpPr>
        <p:grpSpPr>
          <a:xfrm>
            <a:off x="5295983" y="3075892"/>
            <a:ext cx="3798197" cy="1440000"/>
            <a:chOff x="5295983" y="3075892"/>
            <a:chExt cx="3798197" cy="1440000"/>
          </a:xfrm>
        </p:grpSpPr>
        <p:sp>
          <p:nvSpPr>
            <p:cNvPr id="55" name="矩形: 圆角 54">
              <a:extLst>
                <a:ext uri="{FF2B5EF4-FFF2-40B4-BE49-F238E27FC236}">
                  <a16:creationId xmlns:a16="http://schemas.microsoft.com/office/drawing/2014/main" id="{4AFECC41-C746-4E36-B653-EE9B3FF6CBB7}"/>
                </a:ext>
              </a:extLst>
            </p:cNvPr>
            <p:cNvSpPr/>
            <p:nvPr/>
          </p:nvSpPr>
          <p:spPr>
            <a:xfrm>
              <a:off x="5581610" y="3075892"/>
              <a:ext cx="3264276" cy="1440000"/>
            </a:xfrm>
            <a:prstGeom prst="roundRect">
              <a:avLst/>
            </a:prstGeom>
            <a:noFill/>
            <a:ln w="38100">
              <a:solidFill>
                <a:srgbClr val="FF00FF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宋体"/>
                <a:cs typeface="Times New Roman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6" name="矩形 55">
                  <a:extLst>
                    <a:ext uri="{FF2B5EF4-FFF2-40B4-BE49-F238E27FC236}">
                      <a16:creationId xmlns:a16="http://schemas.microsoft.com/office/drawing/2014/main" id="{52D2EBE6-CB99-4905-BB39-AD73F713E8BF}"/>
                    </a:ext>
                  </a:extLst>
                </p:cNvPr>
                <p:cNvSpPr/>
                <p:nvPr/>
              </p:nvSpPr>
              <p:spPr>
                <a:xfrm>
                  <a:off x="5295983" y="3174861"/>
                  <a:ext cx="3798197" cy="1130822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lvl="0"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altLang="zh-CN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altLang="zh-CN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kumimoji="0" lang="en-US" altLang="zh-CN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𝑖𝑛</m:t>
                            </m:r>
                          </m:sub>
                        </m:sSub>
                        <m:r>
                          <a:rPr kumimoji="0" lang="en-US" altLang="zh-CN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∑"/>
                            <m:ctrlPr>
                              <a:rPr kumimoji="0" lang="en-US" altLang="zh-CN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kumimoji="0" lang="en-US" altLang="zh-CN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kumimoji="0" lang="en-US" altLang="zh-CN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kumimoji="0" lang="en-US" altLang="zh-CN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d>
                              <m:dPr>
                                <m:begChr m:val="⟦"/>
                                <m:endChr m:val="⟧"/>
                                <m:ctrlPr>
                                  <a:rPr lang="en-US" altLang="zh-CN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sz="2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altLang="zh-CN" sz="2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  <m:r>
                                  <a:rPr lang="en-US" altLang="zh-CN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≠</m:t>
                                </m:r>
                                <m:sSub>
                                  <m:sSubPr>
                                    <m:ctrlPr>
                                      <a:rPr lang="en-US" altLang="zh-CN" sz="2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altLang="zh-CN" sz="2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altLang="zh-CN" sz="2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altLang="zh-CN" sz="2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  <m:r>
                          <a:rPr kumimoji="0" lang="en-US" altLang="zh-CN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=0</m:t>
                        </m:r>
                      </m:oMath>
                    </m:oMathPara>
                  </a14:m>
                  <a:endPara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</a:endParaRPr>
                </a:p>
              </p:txBody>
            </p:sp>
          </mc:Choice>
          <mc:Fallback xmlns="">
            <p:sp>
              <p:nvSpPr>
                <p:cNvPr id="56" name="矩形 55">
                  <a:extLst>
                    <a:ext uri="{FF2B5EF4-FFF2-40B4-BE49-F238E27FC236}">
                      <a16:creationId xmlns:a16="http://schemas.microsoft.com/office/drawing/2014/main" id="{52D2EBE6-CB99-4905-BB39-AD73F713E8B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95983" y="3174861"/>
                  <a:ext cx="3798197" cy="1130822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8EA299F0-5A09-42F3-A321-CFD3AC3B4311}"/>
              </a:ext>
            </a:extLst>
          </p:cNvPr>
          <p:cNvSpPr/>
          <p:nvPr/>
        </p:nvSpPr>
        <p:spPr>
          <a:xfrm>
            <a:off x="3642115" y="4487829"/>
            <a:ext cx="1642456" cy="633168"/>
          </a:xfrm>
          <a:prstGeom prst="roundRect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sp>
        <p:nvSpPr>
          <p:cNvPr id="63" name="标题 1">
            <a:extLst>
              <a:ext uri="{FF2B5EF4-FFF2-40B4-BE49-F238E27FC236}">
                <a16:creationId xmlns:a16="http://schemas.microsoft.com/office/drawing/2014/main" id="{69E83EC7-5F3D-4D43-B557-225AB9A50213}"/>
              </a:ext>
            </a:extLst>
          </p:cNvPr>
          <p:cNvSpPr txBox="1">
            <a:spLocks/>
          </p:cNvSpPr>
          <p:nvPr/>
        </p:nvSpPr>
        <p:spPr bwMode="black">
          <a:xfrm>
            <a:off x="327460" y="141288"/>
            <a:ext cx="9913820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2.4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线性不可分情况（</a:t>
            </a:r>
            <a:r>
              <a:rPr kumimoji="0" lang="en-US" altLang="zh-CN" sz="32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Non-separable Data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6203A3E-B7B4-4F46-B657-D267B67EB8A1}"/>
              </a:ext>
            </a:extLst>
          </p:cNvPr>
          <p:cNvSpPr/>
          <p:nvPr/>
        </p:nvSpPr>
        <p:spPr>
          <a:xfrm>
            <a:off x="5642981" y="2564176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算法收敛：</a:t>
            </a:r>
          </a:p>
        </p:txBody>
      </p:sp>
      <p:pic>
        <p:nvPicPr>
          <p:cNvPr id="65" name="图片 64">
            <a:extLst>
              <a:ext uri="{FF2B5EF4-FFF2-40B4-BE49-F238E27FC236}">
                <a16:creationId xmlns:a16="http://schemas.microsoft.com/office/drawing/2014/main" id="{EDE726C9-6132-4F34-B2BB-7665B3F677A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240295" y="1449090"/>
            <a:ext cx="2770913" cy="301603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6" name="矩形 65">
                <a:extLst>
                  <a:ext uri="{FF2B5EF4-FFF2-40B4-BE49-F238E27FC236}">
                    <a16:creationId xmlns:a16="http://schemas.microsoft.com/office/drawing/2014/main" id="{CEA0DC49-1D3D-47B8-BA84-C1328474C7B4}"/>
                  </a:ext>
                </a:extLst>
              </p:cNvPr>
              <p:cNvSpPr/>
              <p:nvPr/>
            </p:nvSpPr>
            <p:spPr>
              <a:xfrm>
                <a:off x="5919518" y="5120997"/>
                <a:ext cx="2709002" cy="9856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𝒘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+1</m:t>
                          </m:r>
                        </m:sub>
                      </m:sSub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sSub>
                        <m:sSub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𝒘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</m:sub>
                      </m:sSub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+</m:t>
                      </m:r>
                      <m:sSub>
                        <m:sSub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𝑦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</m:sub>
                      </m:sSub>
                      <m:sSub>
                        <m:sSub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8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𝐱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)</m:t>
                          </m:r>
                        </m:sub>
                      </m:sSub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66" name="矩形 65">
                <a:extLst>
                  <a:ext uri="{FF2B5EF4-FFF2-40B4-BE49-F238E27FC236}">
                    <a16:creationId xmlns:a16="http://schemas.microsoft.com/office/drawing/2014/main" id="{CEA0DC49-1D3D-47B8-BA84-C1328474C7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9518" y="5120997"/>
                <a:ext cx="2709002" cy="985654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7" name="矩形: 圆角 66">
            <a:extLst>
              <a:ext uri="{FF2B5EF4-FFF2-40B4-BE49-F238E27FC236}">
                <a16:creationId xmlns:a16="http://schemas.microsoft.com/office/drawing/2014/main" id="{900FC5BC-83CE-41F0-95E8-05EF1266E862}"/>
              </a:ext>
            </a:extLst>
          </p:cNvPr>
          <p:cNvSpPr/>
          <p:nvPr/>
        </p:nvSpPr>
        <p:spPr>
          <a:xfrm>
            <a:off x="5593082" y="5259976"/>
            <a:ext cx="3204000" cy="864000"/>
          </a:xfrm>
          <a:prstGeom prst="roundRect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8715604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3975935-D64D-40CA-852F-17B105282CE0}"/>
              </a:ext>
            </a:extLst>
          </p:cNvPr>
          <p:cNvSpPr/>
          <p:nvPr/>
        </p:nvSpPr>
        <p:spPr>
          <a:xfrm>
            <a:off x="3716118" y="2750576"/>
            <a:ext cx="1440160" cy="1319431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A3C54A6-0400-4EDE-B881-2EB5402EEE31}"/>
              </a:ext>
            </a:extLst>
          </p:cNvPr>
          <p:cNvSpPr/>
          <p:nvPr/>
        </p:nvSpPr>
        <p:spPr>
          <a:xfrm>
            <a:off x="3716118" y="4578175"/>
            <a:ext cx="1440161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66CD4F8-4D94-4C17-B19E-8E751A2B7F05}"/>
              </a:ext>
            </a:extLst>
          </p:cNvPr>
          <p:cNvSpPr/>
          <p:nvPr/>
        </p:nvSpPr>
        <p:spPr>
          <a:xfrm>
            <a:off x="1276705" y="5560983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13A8606-AC4A-4C94-B501-2358EA6048D8}"/>
              </a:ext>
            </a:extLst>
          </p:cNvPr>
          <p:cNvSpPr/>
          <p:nvPr/>
        </p:nvSpPr>
        <p:spPr>
          <a:xfrm>
            <a:off x="1276705" y="4578175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29D5387-03CB-43D0-928C-A5681733E1FC}"/>
              </a:ext>
            </a:extLst>
          </p:cNvPr>
          <p:cNvSpPr/>
          <p:nvPr/>
        </p:nvSpPr>
        <p:spPr>
          <a:xfrm>
            <a:off x="1276705" y="3692392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E0EBCE9-F5A8-43FF-A728-795B7F168940}"/>
              </a:ext>
            </a:extLst>
          </p:cNvPr>
          <p:cNvSpPr/>
          <p:nvPr/>
        </p:nvSpPr>
        <p:spPr>
          <a:xfrm>
            <a:off x="1276705" y="2786112"/>
            <a:ext cx="1844104" cy="405632"/>
          </a:xfrm>
          <a:prstGeom prst="rect">
            <a:avLst/>
          </a:prstGeom>
          <a:solidFill>
            <a:srgbClr val="EA8168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AFC2C71-4540-4604-B85E-B39467925E45}"/>
              </a:ext>
            </a:extLst>
          </p:cNvPr>
          <p:cNvSpPr/>
          <p:nvPr/>
        </p:nvSpPr>
        <p:spPr>
          <a:xfrm>
            <a:off x="211148" y="3838033"/>
            <a:ext cx="688243" cy="1908000"/>
          </a:xfrm>
          <a:prstGeom prst="rect">
            <a:avLst/>
          </a:prstGeom>
          <a:solidFill>
            <a:srgbClr val="BB853D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23CA7E7-7CC0-4BAB-854E-AB25BB046E81}"/>
              </a:ext>
            </a:extLst>
          </p:cNvPr>
          <p:cNvSpPr/>
          <p:nvPr/>
        </p:nvSpPr>
        <p:spPr>
          <a:xfrm>
            <a:off x="1276705" y="1193770"/>
            <a:ext cx="1844104" cy="1104671"/>
          </a:xfrm>
          <a:prstGeom prst="rect">
            <a:avLst/>
          </a:prstGeom>
          <a:solidFill>
            <a:srgbClr val="8EA7E6">
              <a:alpha val="74000"/>
            </a:srgbClr>
          </a:solidFill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4F33858-38FE-4152-989A-1156FAE12D63}"/>
              </a:ext>
            </a:extLst>
          </p:cNvPr>
          <p:cNvSpPr txBox="1"/>
          <p:nvPr/>
        </p:nvSpPr>
        <p:spPr>
          <a:xfrm>
            <a:off x="1464625" y="1286273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输入图像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207F705-9451-46DD-BE3C-269D10D3DCF8}"/>
              </a:ext>
            </a:extLst>
          </p:cNvPr>
          <p:cNvSpPr txBox="1"/>
          <p:nvPr/>
        </p:nvSpPr>
        <p:spPr>
          <a:xfrm>
            <a:off x="1452638" y="1749278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特征表达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3A089F4-F543-4C8E-B3C4-C2D1E68DB062}"/>
              </a:ext>
            </a:extLst>
          </p:cNvPr>
          <p:cNvSpPr txBox="1"/>
          <p:nvPr/>
        </p:nvSpPr>
        <p:spPr>
          <a:xfrm>
            <a:off x="1334661" y="2758095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分类器模型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F10A730-0B42-4225-9A8C-7807D5748732}"/>
              </a:ext>
            </a:extLst>
          </p:cNvPr>
          <p:cNvSpPr txBox="1"/>
          <p:nvPr/>
        </p:nvSpPr>
        <p:spPr>
          <a:xfrm>
            <a:off x="1391892" y="3663339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预测结果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48F596A-6741-4A30-A062-60BBCA8025C8}"/>
              </a:ext>
            </a:extLst>
          </p:cNvPr>
          <p:cNvSpPr txBox="1"/>
          <p:nvPr/>
        </p:nvSpPr>
        <p:spPr>
          <a:xfrm>
            <a:off x="1484794" y="4534848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损失函数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11FA1A0-FF1A-4A9C-861D-A098D498C94C}"/>
              </a:ext>
            </a:extLst>
          </p:cNvPr>
          <p:cNvSpPr txBox="1"/>
          <p:nvPr/>
        </p:nvSpPr>
        <p:spPr>
          <a:xfrm>
            <a:off x="1513380" y="5536146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误差度量</a:t>
            </a: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5852838D-7FEF-4573-9095-29F7BD70D9F3}"/>
              </a:ext>
            </a:extLst>
          </p:cNvPr>
          <p:cNvCxnSpPr>
            <a:cxnSpLocks/>
            <a:stCxn id="18" idx="1"/>
            <a:endCxn id="18" idx="3"/>
          </p:cNvCxnSpPr>
          <p:nvPr/>
        </p:nvCxnSpPr>
        <p:spPr>
          <a:xfrm>
            <a:off x="1276705" y="1699764"/>
            <a:ext cx="1844104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CB317E73-0DFD-4EFD-9361-D8C6A011B1AD}"/>
              </a:ext>
            </a:extLst>
          </p:cNvPr>
          <p:cNvSpPr txBox="1"/>
          <p:nvPr/>
        </p:nvSpPr>
        <p:spPr>
          <a:xfrm>
            <a:off x="3743263" y="4567479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参数优化</a:t>
            </a:r>
          </a:p>
        </p:txBody>
      </p:sp>
      <p:sp>
        <p:nvSpPr>
          <p:cNvPr id="27" name="箭头: 右 26">
            <a:extLst>
              <a:ext uri="{FF2B5EF4-FFF2-40B4-BE49-F238E27FC236}">
                <a16:creationId xmlns:a16="http://schemas.microsoft.com/office/drawing/2014/main" id="{29DD0AC3-2D39-45DB-8FA2-B5E043C22275}"/>
              </a:ext>
            </a:extLst>
          </p:cNvPr>
          <p:cNvSpPr/>
          <p:nvPr/>
        </p:nvSpPr>
        <p:spPr>
          <a:xfrm rot="5400000">
            <a:off x="1967924" y="2289665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29" name="箭头: 右 28">
            <a:extLst>
              <a:ext uri="{FF2B5EF4-FFF2-40B4-BE49-F238E27FC236}">
                <a16:creationId xmlns:a16="http://schemas.microsoft.com/office/drawing/2014/main" id="{DAFFB3D1-61BD-432E-9A7D-7100FBE2B3C7}"/>
              </a:ext>
            </a:extLst>
          </p:cNvPr>
          <p:cNvSpPr/>
          <p:nvPr/>
        </p:nvSpPr>
        <p:spPr>
          <a:xfrm rot="5400000">
            <a:off x="2002627" y="3191402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0" name="箭头: 右 29">
            <a:extLst>
              <a:ext uri="{FF2B5EF4-FFF2-40B4-BE49-F238E27FC236}">
                <a16:creationId xmlns:a16="http://schemas.microsoft.com/office/drawing/2014/main" id="{E9331DAE-CD25-45BF-AFAD-F6B1F78FF809}"/>
              </a:ext>
            </a:extLst>
          </p:cNvPr>
          <p:cNvSpPr/>
          <p:nvPr/>
        </p:nvSpPr>
        <p:spPr>
          <a:xfrm rot="5400000">
            <a:off x="2002627" y="4091259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1" name="箭头: 右 30">
            <a:extLst>
              <a:ext uri="{FF2B5EF4-FFF2-40B4-BE49-F238E27FC236}">
                <a16:creationId xmlns:a16="http://schemas.microsoft.com/office/drawing/2014/main" id="{4A606CD7-6A5F-4860-BA8C-86866A46A7D3}"/>
              </a:ext>
            </a:extLst>
          </p:cNvPr>
          <p:cNvSpPr/>
          <p:nvPr/>
        </p:nvSpPr>
        <p:spPr>
          <a:xfrm rot="5400000">
            <a:off x="2002626" y="5022379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2" name="箭头: 直角上 31">
            <a:extLst>
              <a:ext uri="{FF2B5EF4-FFF2-40B4-BE49-F238E27FC236}">
                <a16:creationId xmlns:a16="http://schemas.microsoft.com/office/drawing/2014/main" id="{A8B664C1-CDDF-4AAA-9B20-62DC40CFE1B3}"/>
              </a:ext>
            </a:extLst>
          </p:cNvPr>
          <p:cNvSpPr/>
          <p:nvPr/>
        </p:nvSpPr>
        <p:spPr>
          <a:xfrm>
            <a:off x="3120810" y="5018999"/>
            <a:ext cx="1477210" cy="886071"/>
          </a:xfrm>
          <a:prstGeom prst="bentUp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3" name="箭头: 右 32">
            <a:extLst>
              <a:ext uri="{FF2B5EF4-FFF2-40B4-BE49-F238E27FC236}">
                <a16:creationId xmlns:a16="http://schemas.microsoft.com/office/drawing/2014/main" id="{A8A7744D-2686-422C-B6E5-AB72F75C28AB}"/>
              </a:ext>
            </a:extLst>
          </p:cNvPr>
          <p:cNvSpPr/>
          <p:nvPr/>
        </p:nvSpPr>
        <p:spPr>
          <a:xfrm rot="16200000">
            <a:off x="4205365" y="4083467"/>
            <a:ext cx="461665" cy="475195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4" name="箭头: 右 33">
            <a:extLst>
              <a:ext uri="{FF2B5EF4-FFF2-40B4-BE49-F238E27FC236}">
                <a16:creationId xmlns:a16="http://schemas.microsoft.com/office/drawing/2014/main" id="{3E19A420-AD26-40FA-92CA-A2970D6EC89C}"/>
              </a:ext>
            </a:extLst>
          </p:cNvPr>
          <p:cNvSpPr/>
          <p:nvPr/>
        </p:nvSpPr>
        <p:spPr>
          <a:xfrm rot="10800000">
            <a:off x="3172967" y="2869048"/>
            <a:ext cx="504102" cy="322696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1C442D83-A225-48D5-B662-BF9B2D23F818}"/>
              </a:ext>
            </a:extLst>
          </p:cNvPr>
          <p:cNvSpPr txBox="1"/>
          <p:nvPr/>
        </p:nvSpPr>
        <p:spPr>
          <a:xfrm>
            <a:off x="323650" y="3921149"/>
            <a:ext cx="5756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真实结果</a:t>
            </a:r>
          </a:p>
        </p:txBody>
      </p:sp>
      <p:sp>
        <p:nvSpPr>
          <p:cNvPr id="36" name="箭头: 右 35">
            <a:extLst>
              <a:ext uri="{FF2B5EF4-FFF2-40B4-BE49-F238E27FC236}">
                <a16:creationId xmlns:a16="http://schemas.microsoft.com/office/drawing/2014/main" id="{C43BF067-2AC8-4AB5-BAF1-F276EA51C4B9}"/>
              </a:ext>
            </a:extLst>
          </p:cNvPr>
          <p:cNvSpPr/>
          <p:nvPr/>
        </p:nvSpPr>
        <p:spPr>
          <a:xfrm>
            <a:off x="921516" y="4654703"/>
            <a:ext cx="355108" cy="285756"/>
          </a:xfrm>
          <a:prstGeom prst="rightArrow">
            <a:avLst/>
          </a:prstGeom>
          <a:ln w="158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657FE8FF-C5E1-4E4C-B26E-D533955C44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9869" y="1190444"/>
            <a:ext cx="1156409" cy="1189858"/>
          </a:xfrm>
          <a:prstGeom prst="rect">
            <a:avLst/>
          </a:prstGeom>
          <a:ln>
            <a:solidFill>
              <a:srgbClr val="BB853D"/>
            </a:solidFill>
          </a:ln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BB6E1DBE-DE93-42AD-8458-572ECDC428B4}"/>
              </a:ext>
            </a:extLst>
          </p:cNvPr>
          <p:cNvSpPr/>
          <p:nvPr/>
        </p:nvSpPr>
        <p:spPr>
          <a:xfrm>
            <a:off x="3955292" y="1129505"/>
            <a:ext cx="1266962" cy="1319429"/>
          </a:xfrm>
          <a:prstGeom prst="rect">
            <a:avLst/>
          </a:prstGeom>
          <a:ln w="38100">
            <a:solidFill>
              <a:srgbClr val="BB853D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DA4AACAA-DC1C-46DD-9E10-617FF17CF0CA}"/>
                  </a:ext>
                </a:extLst>
              </p:cNvPr>
              <p:cNvSpPr/>
              <p:nvPr/>
            </p:nvSpPr>
            <p:spPr>
              <a:xfrm>
                <a:off x="306800" y="5200424"/>
                <a:ext cx="64216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zh-CN" alt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zh-CN" alt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𝑦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DA4AACAA-DC1C-46DD-9E10-617FF17CF0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800" y="5200424"/>
                <a:ext cx="642163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EFD769D6-38E8-4F31-AF5A-EC8A232E4E50}"/>
                  </a:ext>
                </a:extLst>
              </p:cNvPr>
              <p:cNvSpPr/>
              <p:nvPr/>
            </p:nvSpPr>
            <p:spPr>
              <a:xfrm>
                <a:off x="2629138" y="3602225"/>
                <a:ext cx="64216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zh-CN" alt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kumimoji="0" lang="zh-CN" alt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accPr>
                            <m:e>
                              <m:r>
                                <a:rPr kumimoji="0" lang="en-US" altLang="zh-CN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EFD769D6-38E8-4F31-AF5A-EC8A232E4E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9138" y="3602225"/>
                <a:ext cx="642163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26DAC14B-36FA-48B9-B331-1B28364775A0}"/>
                  </a:ext>
                </a:extLst>
              </p:cNvPr>
              <p:cNvSpPr/>
              <p:nvPr/>
            </p:nvSpPr>
            <p:spPr>
              <a:xfrm>
                <a:off x="4275539" y="3492565"/>
                <a:ext cx="103220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kumimoji="0" lang="zh-CN" alt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zh-CN" altLang="en-US" sz="28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ℋ</m:t>
                          </m:r>
                          <m:r>
                            <a:rPr kumimoji="0" lang="zh-CN" altLang="en-US" sz="28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(∙</m:t>
                          </m:r>
                        </m:e>
                      </m:d>
                    </m:oMath>
                  </m:oMathPara>
                </a14:m>
                <a:endPara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26DAC14B-36FA-48B9-B331-1B28364775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5539" y="3492565"/>
                <a:ext cx="1032206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文本框 41">
            <a:extLst>
              <a:ext uri="{FF2B5EF4-FFF2-40B4-BE49-F238E27FC236}">
                <a16:creationId xmlns:a16="http://schemas.microsoft.com/office/drawing/2014/main" id="{F75EB50C-07CB-44E1-85F3-04CDF8E63C40}"/>
              </a:ext>
            </a:extLst>
          </p:cNvPr>
          <p:cNvSpPr txBox="1"/>
          <p:nvPr/>
        </p:nvSpPr>
        <p:spPr>
          <a:xfrm>
            <a:off x="3716118" y="2821449"/>
            <a:ext cx="14401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分类器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模型参数空间</a:t>
            </a:r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EDFF2127-75C8-445A-8015-36D36AAA8636}"/>
              </a:ext>
            </a:extLst>
          </p:cNvPr>
          <p:cNvCxnSpPr/>
          <p:nvPr/>
        </p:nvCxnSpPr>
        <p:spPr>
          <a:xfrm>
            <a:off x="1075244" y="2535703"/>
            <a:ext cx="2376264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0C11ED13-6085-4D52-A5F9-B7328B7D0031}"/>
              </a:ext>
            </a:extLst>
          </p:cNvPr>
          <p:cNvCxnSpPr>
            <a:cxnSpLocks/>
          </p:cNvCxnSpPr>
          <p:nvPr/>
        </p:nvCxnSpPr>
        <p:spPr>
          <a:xfrm>
            <a:off x="1075244" y="2555919"/>
            <a:ext cx="0" cy="3580184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7992E165-8743-44DB-A2C0-146EFD6FFD83}"/>
              </a:ext>
            </a:extLst>
          </p:cNvPr>
          <p:cNvCxnSpPr>
            <a:cxnSpLocks/>
          </p:cNvCxnSpPr>
          <p:nvPr/>
        </p:nvCxnSpPr>
        <p:spPr>
          <a:xfrm>
            <a:off x="5395724" y="4342842"/>
            <a:ext cx="0" cy="1872208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DF7BFCE0-289A-4199-BCFE-938A56E16019}"/>
              </a:ext>
            </a:extLst>
          </p:cNvPr>
          <p:cNvCxnSpPr>
            <a:cxnSpLocks/>
          </p:cNvCxnSpPr>
          <p:nvPr/>
        </p:nvCxnSpPr>
        <p:spPr>
          <a:xfrm>
            <a:off x="3379500" y="2546549"/>
            <a:ext cx="0" cy="1872208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ABBCC327-BEA9-436E-956D-7783357E7E87}"/>
              </a:ext>
            </a:extLst>
          </p:cNvPr>
          <p:cNvCxnSpPr>
            <a:cxnSpLocks/>
          </p:cNvCxnSpPr>
          <p:nvPr/>
        </p:nvCxnSpPr>
        <p:spPr>
          <a:xfrm flipH="1" flipV="1">
            <a:off x="3389398" y="4309747"/>
            <a:ext cx="2006326" cy="13113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DE8B2FA6-8A56-4A6F-B686-49594763AA8F}"/>
              </a:ext>
            </a:extLst>
          </p:cNvPr>
          <p:cNvCxnSpPr>
            <a:cxnSpLocks/>
          </p:cNvCxnSpPr>
          <p:nvPr/>
        </p:nvCxnSpPr>
        <p:spPr>
          <a:xfrm flipH="1">
            <a:off x="1075245" y="6136103"/>
            <a:ext cx="4320479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AE6DFA3C-C25E-4FAD-804D-8FD7C04BC6DA}"/>
                  </a:ext>
                </a:extLst>
              </p:cNvPr>
              <p:cNvSpPr/>
              <p:nvPr/>
            </p:nvSpPr>
            <p:spPr>
              <a:xfrm>
                <a:off x="3247883" y="4211811"/>
                <a:ext cx="61869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zh-CN" altLang="en-US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𝓐</m:t>
                      </m:r>
                    </m:oMath>
                  </m:oMathPara>
                </a14:m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AE6DFA3C-C25E-4FAD-804D-8FD7C04BC6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7883" y="4211811"/>
                <a:ext cx="618696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CFBFFFF3-BA8A-480F-AB31-AD41A2F82B5C}"/>
                  </a:ext>
                </a:extLst>
              </p:cNvPr>
              <p:cNvSpPr/>
              <p:nvPr/>
            </p:nvSpPr>
            <p:spPr>
              <a:xfrm>
                <a:off x="351646" y="5719535"/>
                <a:ext cx="49173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CDA56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𝒇</m:t>
                      </m:r>
                    </m:oMath>
                  </m:oMathPara>
                </a14:m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DA56F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CFBFFFF3-BA8A-480F-AB31-AD41A2F82B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646" y="5719535"/>
                <a:ext cx="491738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8686257E-0492-4749-902B-F7E6B09AD259}"/>
                  </a:ext>
                </a:extLst>
              </p:cNvPr>
              <p:cNvSpPr/>
              <p:nvPr/>
            </p:nvSpPr>
            <p:spPr>
              <a:xfrm>
                <a:off x="2481085" y="3084428"/>
                <a:ext cx="527709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EFA28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𝒈</m:t>
                      </m:r>
                    </m:oMath>
                  </m:oMathPara>
                </a14:m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EFA28F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8686257E-0492-4749-902B-F7E6B09AD2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1085" y="3084428"/>
                <a:ext cx="527709" cy="5232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: 圆角 4">
            <a:extLst>
              <a:ext uri="{FF2B5EF4-FFF2-40B4-BE49-F238E27FC236}">
                <a16:creationId xmlns:a16="http://schemas.microsoft.com/office/drawing/2014/main" id="{3D9440BC-66C5-4238-9514-807FE6D0581C}"/>
              </a:ext>
            </a:extLst>
          </p:cNvPr>
          <p:cNvSpPr/>
          <p:nvPr/>
        </p:nvSpPr>
        <p:spPr>
          <a:xfrm>
            <a:off x="5495653" y="1136745"/>
            <a:ext cx="3528000" cy="5111293"/>
          </a:xfrm>
          <a:prstGeom prst="roundRect">
            <a:avLst/>
          </a:prstGeom>
          <a:ln w="38100">
            <a:solidFill>
              <a:srgbClr val="FF0000"/>
            </a:solidFill>
            <a:prstDash val="dash"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82B8F1D4-F631-4985-876B-18C7F66C28C4}"/>
              </a:ext>
            </a:extLst>
          </p:cNvPr>
          <p:cNvCxnSpPr>
            <a:cxnSpLocks/>
          </p:cNvCxnSpPr>
          <p:nvPr/>
        </p:nvCxnSpPr>
        <p:spPr>
          <a:xfrm>
            <a:off x="9108443" y="1011971"/>
            <a:ext cx="0" cy="5283539"/>
          </a:xfrm>
          <a:prstGeom prst="line">
            <a:avLst/>
          </a:prstGeom>
          <a:ln w="381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20">
            <a:extLst>
              <a:ext uri="{FF2B5EF4-FFF2-40B4-BE49-F238E27FC236}">
                <a16:creationId xmlns:a16="http://schemas.microsoft.com/office/drawing/2014/main" id="{7204F387-9F91-4230-AB47-AAA0809428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64212" y="927664"/>
            <a:ext cx="298309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线性不可分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7724A916-D716-4D40-9E5D-9665F8B2FF9A}"/>
              </a:ext>
            </a:extLst>
          </p:cNvPr>
          <p:cNvSpPr/>
          <p:nvPr/>
        </p:nvSpPr>
        <p:spPr>
          <a:xfrm>
            <a:off x="9352713" y="4659332"/>
            <a:ext cx="2665606" cy="461665"/>
          </a:xfrm>
          <a:prstGeom prst="rect">
            <a:avLst/>
          </a:prstGeom>
          <a:solidFill>
            <a:srgbClr val="FFD8D8"/>
          </a:solidFill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NP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难问题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38AB2C8A-9AF9-49BF-B5DB-88B23E001F16}"/>
              </a:ext>
            </a:extLst>
          </p:cNvPr>
          <p:cNvSpPr/>
          <p:nvPr/>
        </p:nvSpPr>
        <p:spPr>
          <a:xfrm>
            <a:off x="1218876" y="3588821"/>
            <a:ext cx="2009157" cy="583939"/>
          </a:xfrm>
          <a:prstGeom prst="roundRect">
            <a:avLst/>
          </a:prstGeom>
          <a:noFill/>
          <a:ln w="38100">
            <a:solidFill>
              <a:srgbClr val="0000FF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5BEED2C7-31EC-4B4A-8C8E-4786E3B9885C}"/>
              </a:ext>
            </a:extLst>
          </p:cNvPr>
          <p:cNvSpPr/>
          <p:nvPr/>
        </p:nvSpPr>
        <p:spPr>
          <a:xfrm>
            <a:off x="5573658" y="1780072"/>
            <a:ext cx="3384000" cy="583939"/>
          </a:xfrm>
          <a:prstGeom prst="roundRect">
            <a:avLst/>
          </a:prstGeom>
          <a:noFill/>
          <a:ln w="38100">
            <a:solidFill>
              <a:srgbClr val="0000FF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0A9E1ADB-98BC-4AB1-B7F8-DD3E71FE6F9B}"/>
                  </a:ext>
                </a:extLst>
              </p:cNvPr>
              <p:cNvSpPr/>
              <p:nvPr/>
            </p:nvSpPr>
            <p:spPr>
              <a:xfrm>
                <a:off x="5469870" y="1744008"/>
                <a:ext cx="3688830" cy="5777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zh-CN" alt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kumimoji="0" lang="zh-CN" alt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accPr>
                            <m:e>
                              <m:r>
                                <a:rPr kumimoji="0" lang="en-US" altLang="zh-CN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)</m:t>
                          </m:r>
                        </m:sub>
                      </m:sSub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r>
                        <m:rPr>
                          <m:sty m:val="p"/>
                        </m:rPr>
                        <a:rPr kumimoji="0" lang="en-US" altLang="zh-CN" sz="2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sign</m:t>
                      </m:r>
                      <m:r>
                        <a:rPr kumimoji="0" lang="en-US" altLang="zh-CN" sz="2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(</m:t>
                      </m:r>
                      <m:sSubSup>
                        <m:sSubSup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SupPr>
                        <m:e>
                          <m:r>
                            <a:rPr kumimoji="0" lang="en-US" altLang="zh-CN" sz="2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𝒘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</m:sub>
                        <m:sup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8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𝐱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)</m:t>
                          </m:r>
                        </m:sub>
                      </m:sSub>
                      <m:r>
                        <a:rPr kumimoji="0" lang="en-US" altLang="zh-CN" sz="2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)</m:t>
                      </m:r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0A9E1ADB-98BC-4AB1-B7F8-DD3E71FE6F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9870" y="1744008"/>
                <a:ext cx="3688830" cy="57772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050B6EBE-6EF9-401E-B54D-98CB798D67B8}"/>
              </a:ext>
            </a:extLst>
          </p:cNvPr>
          <p:cNvSpPr/>
          <p:nvPr/>
        </p:nvSpPr>
        <p:spPr>
          <a:xfrm>
            <a:off x="1211580" y="4487829"/>
            <a:ext cx="2009157" cy="583939"/>
          </a:xfrm>
          <a:prstGeom prst="roundRect">
            <a:avLst/>
          </a:prstGeom>
          <a:noFill/>
          <a:ln w="38100">
            <a:solidFill>
              <a:srgbClr val="FF00FF"/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8EA299F0-5A09-42F3-A321-CFD3AC3B4311}"/>
              </a:ext>
            </a:extLst>
          </p:cNvPr>
          <p:cNvSpPr/>
          <p:nvPr/>
        </p:nvSpPr>
        <p:spPr>
          <a:xfrm>
            <a:off x="3642115" y="4487829"/>
            <a:ext cx="1642456" cy="633168"/>
          </a:xfrm>
          <a:prstGeom prst="roundRect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p:sp>
        <p:nvSpPr>
          <p:cNvPr id="61" name="矩形: 圆角 60">
            <a:extLst>
              <a:ext uri="{FF2B5EF4-FFF2-40B4-BE49-F238E27FC236}">
                <a16:creationId xmlns:a16="http://schemas.microsoft.com/office/drawing/2014/main" id="{E92079D4-59F6-4DD2-8A63-374C0F6EC5DF}"/>
              </a:ext>
            </a:extLst>
          </p:cNvPr>
          <p:cNvSpPr/>
          <p:nvPr/>
        </p:nvSpPr>
        <p:spPr>
          <a:xfrm>
            <a:off x="5593082" y="5259976"/>
            <a:ext cx="3312000" cy="864000"/>
          </a:xfrm>
          <a:prstGeom prst="roundRect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矩形 61">
                <a:extLst>
                  <a:ext uri="{FF2B5EF4-FFF2-40B4-BE49-F238E27FC236}">
                    <a16:creationId xmlns:a16="http://schemas.microsoft.com/office/drawing/2014/main" id="{64AEA618-4D3E-4ABB-84D0-A530BA41406C}"/>
                  </a:ext>
                </a:extLst>
              </p:cNvPr>
              <p:cNvSpPr/>
              <p:nvPr/>
            </p:nvSpPr>
            <p:spPr>
              <a:xfrm>
                <a:off x="5919518" y="5120997"/>
                <a:ext cx="2709002" cy="9856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𝒘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+1</m:t>
                          </m:r>
                        </m:sub>
                      </m:sSub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sSub>
                        <m:sSub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𝒘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</m:sub>
                      </m:sSub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+</m:t>
                      </m:r>
                      <m:sSub>
                        <m:sSub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𝑦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</m:sub>
                      </m:sSub>
                      <m:sSub>
                        <m:sSub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altLang="zh-CN" sz="28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𝐱</m:t>
                          </m:r>
                        </m:e>
                        <m:sub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𝑡</m:t>
                          </m:r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)</m:t>
                          </m:r>
                        </m:sub>
                      </m:sSub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62" name="矩形 61">
                <a:extLst>
                  <a:ext uri="{FF2B5EF4-FFF2-40B4-BE49-F238E27FC236}">
                    <a16:creationId xmlns:a16="http://schemas.microsoft.com/office/drawing/2014/main" id="{64AEA618-4D3E-4ABB-84D0-A530BA41406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9518" y="5120997"/>
                <a:ext cx="2709002" cy="985654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3" name="标题 1">
            <a:extLst>
              <a:ext uri="{FF2B5EF4-FFF2-40B4-BE49-F238E27FC236}">
                <a16:creationId xmlns:a16="http://schemas.microsoft.com/office/drawing/2014/main" id="{69E83EC7-5F3D-4D43-B557-225AB9A50213}"/>
              </a:ext>
            </a:extLst>
          </p:cNvPr>
          <p:cNvSpPr txBox="1">
            <a:spLocks/>
          </p:cNvSpPr>
          <p:nvPr/>
        </p:nvSpPr>
        <p:spPr bwMode="black">
          <a:xfrm>
            <a:off x="327460" y="141288"/>
            <a:ext cx="9913820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2.4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线性不可分情况（</a:t>
            </a:r>
            <a:r>
              <a:rPr kumimoji="0" lang="en-US" altLang="zh-CN" sz="32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Non-separable Data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64" name="图片 7">
            <a:extLst>
              <a:ext uri="{FF2B5EF4-FFF2-40B4-BE49-F238E27FC236}">
                <a16:creationId xmlns:a16="http://schemas.microsoft.com/office/drawing/2014/main" id="{3F992E96-4D95-4E1D-A1BD-72F746F423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1192" y="1472085"/>
            <a:ext cx="2916648" cy="2878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6203A3E-B7B4-4F46-B657-D267B67EB8A1}"/>
              </a:ext>
            </a:extLst>
          </p:cNvPr>
          <p:cNvSpPr/>
          <p:nvPr/>
        </p:nvSpPr>
        <p:spPr>
          <a:xfrm>
            <a:off x="5642981" y="2564176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sz="2800" dirty="0">
                <a:solidFill>
                  <a:srgbClr val="FF00FF"/>
                </a:solidFill>
              </a:rPr>
              <a:t>算法停止条件：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476D3587-5041-4DE8-B244-582A3A990C41}"/>
              </a:ext>
            </a:extLst>
          </p:cNvPr>
          <p:cNvGrpSpPr/>
          <p:nvPr/>
        </p:nvGrpSpPr>
        <p:grpSpPr>
          <a:xfrm>
            <a:off x="5395724" y="3047676"/>
            <a:ext cx="3796531" cy="1260000"/>
            <a:chOff x="5395724" y="3047676"/>
            <a:chExt cx="3796531" cy="12600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5" name="矩形 64">
                  <a:extLst>
                    <a:ext uri="{FF2B5EF4-FFF2-40B4-BE49-F238E27FC236}">
                      <a16:creationId xmlns:a16="http://schemas.microsoft.com/office/drawing/2014/main" id="{793D1EB0-18BF-4139-A32C-6CE969E10391}"/>
                    </a:ext>
                  </a:extLst>
                </p:cNvPr>
                <p:cNvSpPr/>
                <p:nvPr/>
              </p:nvSpPr>
              <p:spPr>
                <a:xfrm>
                  <a:off x="5395724" y="3198167"/>
                  <a:ext cx="3796531" cy="957763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lvl="0"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altLang="zh-CN" sz="20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altLang="zh-CN" sz="20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kumimoji="0" lang="en-US" altLang="zh-CN" sz="20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𝑖𝑛</m:t>
                            </m:r>
                          </m:sub>
                        </m:sSub>
                        <m:r>
                          <a:rPr kumimoji="0" lang="en-US" altLang="zh-CN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=</m:t>
                        </m:r>
                        <m:func>
                          <m:funcPr>
                            <m:ctrlPr>
                              <a:rPr kumimoji="0" lang="en-US" altLang="zh-CN" sz="20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kumimoji="0" lang="en-US" altLang="zh-CN" sz="20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a:rPr kumimoji="0" lang="en-US" altLang="zh-CN" sz="20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𝑎𝑟𝑔𝑚𝑖𝑛</m:t>
                                </m:r>
                              </m:e>
                              <m:lim>
                                <m:r>
                                  <a:rPr kumimoji="0" lang="en-US" altLang="zh-CN" sz="2000" b="1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lim>
                            </m:limLow>
                          </m:fName>
                          <m:e>
                            <m:nary>
                              <m:naryPr>
                                <m:chr m:val="∑"/>
                                <m:ctrlPr>
                                  <a:rPr lang="en-US" altLang="zh-CN" sz="2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altLang="zh-CN" sz="20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altLang="zh-CN" sz="2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altLang="zh-CN" sz="2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sup>
                              <m:e>
                                <m:d>
                                  <m:dPr>
                                    <m:begChr m:val="⟦"/>
                                    <m:endChr m:val="⟧"/>
                                    <m:ctrlPr>
                                      <a:rPr lang="en-US" altLang="zh-CN" sz="20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altLang="zh-CN" sz="20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0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altLang="zh-CN" sz="20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  <m:r>
                                      <a:rPr lang="en-US" altLang="zh-CN" sz="20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≠</m:t>
                                    </m:r>
                                    <m:sSub>
                                      <m:sSubPr>
                                        <m:ctrlPr>
                                          <a:rPr lang="en-US" altLang="zh-CN" sz="20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altLang="zh-CN" sz="20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altLang="zh-CN" sz="20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altLang="zh-CN" sz="20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nary>
                          </m:e>
                        </m:func>
                      </m:oMath>
                    </m:oMathPara>
                  </a14:m>
                  <a:endParaRPr kumimoji="0" lang="zh-CN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</a:endParaRPr>
                </a:p>
              </p:txBody>
            </p:sp>
          </mc:Choice>
          <mc:Fallback xmlns="">
            <p:sp>
              <p:nvSpPr>
                <p:cNvPr id="65" name="矩形 64">
                  <a:extLst>
                    <a:ext uri="{FF2B5EF4-FFF2-40B4-BE49-F238E27FC236}">
                      <a16:creationId xmlns:a16="http://schemas.microsoft.com/office/drawing/2014/main" id="{793D1EB0-18BF-4139-A32C-6CE969E1039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95724" y="3198167"/>
                  <a:ext cx="3796531" cy="957763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6" name="矩形: 圆角 65">
              <a:extLst>
                <a:ext uri="{FF2B5EF4-FFF2-40B4-BE49-F238E27FC236}">
                  <a16:creationId xmlns:a16="http://schemas.microsoft.com/office/drawing/2014/main" id="{43FF50CD-5590-4508-854C-A336CA396605}"/>
                </a:ext>
              </a:extLst>
            </p:cNvPr>
            <p:cNvSpPr/>
            <p:nvPr/>
          </p:nvSpPr>
          <p:spPr>
            <a:xfrm>
              <a:off x="5573658" y="3047676"/>
              <a:ext cx="3384000" cy="1260000"/>
            </a:xfrm>
            <a:prstGeom prst="roundRect">
              <a:avLst/>
            </a:prstGeom>
            <a:noFill/>
            <a:ln w="38100">
              <a:solidFill>
                <a:srgbClr val="FF00FF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宋体"/>
                <a:cs typeface="Times New Roman"/>
              </a:endParaRPr>
            </a:p>
          </p:txBody>
        </p:sp>
      </p:grpSp>
      <p:sp>
        <p:nvSpPr>
          <p:cNvPr id="67" name="矩形 66">
            <a:extLst>
              <a:ext uri="{FF2B5EF4-FFF2-40B4-BE49-F238E27FC236}">
                <a16:creationId xmlns:a16="http://schemas.microsoft.com/office/drawing/2014/main" id="{E021DF09-B5B9-466B-9D6C-085AA2FA08FC}"/>
              </a:ext>
            </a:extLst>
          </p:cNvPr>
          <p:cNvSpPr/>
          <p:nvPr/>
        </p:nvSpPr>
        <p:spPr>
          <a:xfrm>
            <a:off x="9352713" y="5613824"/>
            <a:ext cx="2665606" cy="461665"/>
          </a:xfrm>
          <a:prstGeom prst="rect">
            <a:avLst/>
          </a:prstGeom>
          <a:solidFill>
            <a:srgbClr val="FFD8D8"/>
          </a:solidFill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求解相对最优解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913777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141288"/>
            <a:ext cx="9913820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2.4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线性不可分情况（</a:t>
            </a:r>
            <a:r>
              <a:rPr kumimoji="0" lang="en-US" altLang="zh-CN" sz="32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Non-separable Data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）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27" name="TextBox 20">
            <a:extLst>
              <a:ext uri="{FF2B5EF4-FFF2-40B4-BE49-F238E27FC236}">
                <a16:creationId xmlns:a16="http://schemas.microsoft.com/office/drawing/2014/main" id="{E5378484-4511-42E3-9140-A185059115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816" y="1028882"/>
            <a:ext cx="1114218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1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Pocket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算法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– </a:t>
            </a:r>
            <a:r>
              <a:rPr kumimoji="0" lang="zh-CN" altLang="en-US" sz="2400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charset="0"/>
                <a:ea typeface="+mn-ea"/>
                <a:cs typeface="+mn-cs"/>
              </a:rPr>
              <a:t>为处理线性不可分情况而对</a:t>
            </a:r>
            <a:r>
              <a:rPr kumimoji="0" lang="en-US" altLang="zh-CN" sz="2400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charset="0"/>
                <a:ea typeface="+mn-ea"/>
                <a:cs typeface="+mn-cs"/>
              </a:rPr>
              <a:t>PLA</a:t>
            </a:r>
            <a:r>
              <a:rPr kumimoji="0" lang="zh-CN" altLang="en-US" sz="2400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charset="0"/>
                <a:ea typeface="+mn-ea"/>
                <a:cs typeface="+mn-cs"/>
              </a:rPr>
              <a:t>算法的修正</a:t>
            </a:r>
            <a:endParaRPr kumimoji="0" lang="en-US" sz="2400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ACCCB4D0-9944-4717-8583-A53B09B9C798}"/>
              </a:ext>
            </a:extLst>
          </p:cNvPr>
          <p:cNvSpPr/>
          <p:nvPr/>
        </p:nvSpPr>
        <p:spPr>
          <a:xfrm>
            <a:off x="327460" y="1481900"/>
            <a:ext cx="11700000" cy="4968000"/>
          </a:xfrm>
          <a:prstGeom prst="roundRect">
            <a:avLst/>
          </a:prstGeom>
          <a:solidFill>
            <a:srgbClr val="D8D8FF">
              <a:alpha val="74000"/>
            </a:srgbClr>
          </a:solidFill>
        </p:spPr>
        <p:txBody>
          <a:bodyPr wrap="square" rtlCol="0" anchor="ctr">
            <a:spAutoFit/>
          </a:bodyPr>
          <a:lstStyle/>
          <a:p>
            <a:pPr algn="ctr"/>
            <a:endParaRPr lang="zh-CN" altLang="en-US" sz="2400" kern="100" dirty="0">
              <a:ea typeface="宋体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F6135B83-FFEE-4D7E-AD12-EE87E9B8AEC0}"/>
                  </a:ext>
                </a:extLst>
              </p:cNvPr>
              <p:cNvSpPr/>
              <p:nvPr/>
            </p:nvSpPr>
            <p:spPr>
              <a:xfrm>
                <a:off x="862081" y="1570608"/>
                <a:ext cx="5782288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lvl="0" indent="-342900" fontAlgn="base">
                  <a:spcBef>
                    <a:spcPct val="0"/>
                  </a:spcBef>
                  <a:spcAft>
                    <a:spcPct val="0"/>
                  </a:spcAft>
                  <a:buFont typeface="Wingdings" panose="05000000000000000000" pitchFamily="2" charset="2"/>
                  <a:buChar char="l"/>
                </a:pPr>
                <a:r>
                  <a:rPr lang="zh-CN" altLang="en-US" sz="2400" dirty="0">
                    <a:solidFill>
                      <a:schemeClr val="tx1"/>
                    </a:solidFill>
                    <a:latin typeface="Arial" charset="0"/>
                  </a:rPr>
                  <a:t>对样本的特征向量</a:t>
                </a:r>
                <a14:m>
                  <m:oMath xmlns:m="http://schemas.openxmlformats.org/officeDocument/2006/math">
                    <m:r>
                      <a:rPr lang="en-US" altLang="zh-CN" sz="2400" b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𝐱</m:t>
                    </m:r>
                  </m:oMath>
                </a14:m>
                <a:r>
                  <a:rPr lang="zh-CN" altLang="en-US" sz="2400" dirty="0">
                    <a:solidFill>
                      <a:schemeClr val="tx1"/>
                    </a:solidFill>
                    <a:latin typeface="Arial" charset="0"/>
                  </a:rPr>
                  <a:t>和权向量</a:t>
                </a:r>
                <a14:m>
                  <m:oMath xmlns:m="http://schemas.openxmlformats.org/officeDocument/2006/math">
                    <m:r>
                      <a:rPr lang="en-US" altLang="zh-CN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𝒘</m:t>
                    </m:r>
                    <m:r>
                      <a:rPr lang="en-US" altLang="zh-CN" sz="2400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2400" dirty="0">
                    <a:solidFill>
                      <a:schemeClr val="tx1"/>
                    </a:solidFill>
                    <a:latin typeface="Arial" charset="0"/>
                  </a:rPr>
                  <a:t>增广化</a:t>
                </a:r>
              </a:p>
            </p:txBody>
          </p:sp>
        </mc:Choice>
        <mc:Fallback xmlns=""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F6135B83-FFEE-4D7E-AD12-EE87E9B8AEC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2081" y="1570608"/>
                <a:ext cx="5782288" cy="461665"/>
              </a:xfrm>
              <a:prstGeom prst="rect">
                <a:avLst/>
              </a:prstGeom>
              <a:blipFill>
                <a:blip r:embed="rId3"/>
                <a:stretch>
                  <a:fillRect l="-1370" t="-10667" b="-30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208A8596-E89E-4D4E-8B41-E9B1A64D535E}"/>
                  </a:ext>
                </a:extLst>
              </p:cNvPr>
              <p:cNvSpPr/>
              <p:nvPr/>
            </p:nvSpPr>
            <p:spPr>
              <a:xfrm>
                <a:off x="862081" y="2028885"/>
                <a:ext cx="10277375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lvl="0" indent="-342900" fontAlgn="base">
                  <a:spcBef>
                    <a:spcPct val="0"/>
                  </a:spcBef>
                  <a:spcAft>
                    <a:spcPct val="0"/>
                  </a:spcAft>
                  <a:buFont typeface="Wingdings" panose="05000000000000000000" pitchFamily="2" charset="2"/>
                  <a:buChar char="l"/>
                </a:pPr>
                <a:r>
                  <a:rPr lang="zh-CN" altLang="en-US" sz="2400" dirty="0">
                    <a:solidFill>
                      <a:schemeClr val="tx1"/>
                    </a:solidFill>
                    <a:latin typeface="Arial" charset="0"/>
                  </a:rPr>
                  <a:t>初始化权向量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CN" sz="2400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sz="2400" dirty="0">
                    <a:solidFill>
                      <a:schemeClr val="tx1"/>
                    </a:solidFill>
                    <a:latin typeface="Arial" charset="0"/>
                  </a:rPr>
                  <a:t>(</a:t>
                </a:r>
                <a:r>
                  <a:rPr lang="zh-CN" altLang="en-US" sz="2400" dirty="0">
                    <a:solidFill>
                      <a:schemeClr val="tx1"/>
                    </a:solidFill>
                    <a:latin typeface="Arial" charset="0"/>
                  </a:rPr>
                  <a:t>例如：</a:t>
                </a:r>
                <a:r>
                  <a:rPr lang="en-US" altLang="zh-CN" sz="2400" b="1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CN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𝟎</m:t>
                    </m:r>
                  </m:oMath>
                </a14:m>
                <a:r>
                  <a:rPr lang="en-US" altLang="zh-CN" sz="2400" dirty="0">
                    <a:solidFill>
                      <a:schemeClr val="tx1"/>
                    </a:solidFill>
                    <a:latin typeface="Arial" charset="0"/>
                  </a:rPr>
                  <a:t>)</a:t>
                </a:r>
                <a:r>
                  <a:rPr lang="zh-CN" altLang="en-US" sz="2400" dirty="0">
                    <a:solidFill>
                      <a:schemeClr val="tx1"/>
                    </a:solidFill>
                    <a:latin typeface="Arial" charset="0"/>
                  </a:rPr>
                  <a:t>，</a:t>
                </a:r>
                <a:r>
                  <a:rPr lang="zh-CN" altLang="en-US" sz="2400" dirty="0">
                    <a:solidFill>
                      <a:schemeClr val="accent2">
                        <a:lumMod val="50000"/>
                      </a:schemeClr>
                    </a:solidFill>
                    <a:latin typeface="Arial" charset="0"/>
                  </a:rPr>
                  <a:t>并任意选一个“</a:t>
                </a:r>
                <a:r>
                  <a:rPr lang="en-US" altLang="zh-CN" sz="2400" dirty="0">
                    <a:solidFill>
                      <a:schemeClr val="accent2">
                        <a:lumMod val="50000"/>
                      </a:schemeClr>
                    </a:solidFill>
                    <a:latin typeface="Arial" charset="0"/>
                  </a:rPr>
                  <a:t>Pocket</a:t>
                </a:r>
                <a:r>
                  <a:rPr lang="zh-CN" altLang="en-US" sz="2400" dirty="0">
                    <a:solidFill>
                      <a:schemeClr val="accent2">
                        <a:lumMod val="50000"/>
                      </a:schemeClr>
                    </a:solidFill>
                    <a:latin typeface="Arial" charset="0"/>
                  </a:rPr>
                  <a:t>”向量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zh-CN" sz="2400" b="1" i="1" smtClean="0">
                            <a:solidFill>
                              <a:schemeClr val="accent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400" b="1" i="1" smtClean="0">
                            <a:solidFill>
                              <a:schemeClr val="accent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</m:oMath>
                </a14:m>
                <a:endParaRPr lang="zh-CN" altLang="en-US" sz="2400" dirty="0">
                  <a:solidFill>
                    <a:schemeClr val="tx1"/>
                  </a:solidFill>
                  <a:latin typeface="Arial" charset="0"/>
                </a:endParaRPr>
              </a:p>
            </p:txBody>
          </p:sp>
        </mc:Choice>
        <mc:Fallback xmlns=""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208A8596-E89E-4D4E-8B41-E9B1A64D535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2081" y="2028885"/>
                <a:ext cx="10277375" cy="461665"/>
              </a:xfrm>
              <a:prstGeom prst="rect">
                <a:avLst/>
              </a:prstGeom>
              <a:blipFill>
                <a:blip r:embed="rId4"/>
                <a:stretch>
                  <a:fillRect l="-771" t="-10526" b="-289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4DC13842-4DE5-4B5A-97F7-82508495C06A}"/>
                  </a:ext>
                </a:extLst>
              </p:cNvPr>
              <p:cNvSpPr/>
              <p:nvPr/>
            </p:nvSpPr>
            <p:spPr>
              <a:xfrm>
                <a:off x="862081" y="2498552"/>
                <a:ext cx="5782288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lvl="0" indent="-342900" fontAlgn="base">
                  <a:spcBef>
                    <a:spcPct val="0"/>
                  </a:spcBef>
                  <a:spcAft>
                    <a:spcPct val="0"/>
                  </a:spcAft>
                  <a:buFont typeface="Wingdings" panose="05000000000000000000" pitchFamily="2" charset="2"/>
                  <a:buChar char="l"/>
                </a:pPr>
                <a14:m>
                  <m:oMath xmlns:m="http://schemas.openxmlformats.org/officeDocument/2006/math">
                    <m:r>
                      <a:rPr lang="en-US" altLang="zh-CN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𝒇𝒐𝒓</m:t>
                    </m:r>
                    <m:r>
                      <a:rPr lang="en-US" altLang="zh-CN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=0,1,2,…  (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sz="24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2400" dirty="0">
                    <a:solidFill>
                      <a:schemeClr val="tx1"/>
                    </a:solidFill>
                    <a:latin typeface="Arial" charset="0"/>
                  </a:rPr>
                  <a:t>代表迭代次数）</a:t>
                </a:r>
              </a:p>
            </p:txBody>
          </p:sp>
        </mc:Choice>
        <mc:Fallback xmlns=""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4DC13842-4DE5-4B5A-97F7-82508495C0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2081" y="2498552"/>
                <a:ext cx="5782288" cy="461665"/>
              </a:xfrm>
              <a:prstGeom prst="rect">
                <a:avLst/>
              </a:prstGeom>
              <a:blipFill>
                <a:blip r:embed="rId5"/>
                <a:stretch>
                  <a:fillRect l="-1370" t="-10526" b="-289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79B81C2D-33BB-448D-9380-89D0809E6625}"/>
                  </a:ext>
                </a:extLst>
              </p:cNvPr>
              <p:cNvSpPr/>
              <p:nvPr/>
            </p:nvSpPr>
            <p:spPr>
              <a:xfrm>
                <a:off x="1235461" y="2911326"/>
                <a:ext cx="8717073" cy="49725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400" dirty="0">
                    <a:solidFill>
                      <a:schemeClr val="tx1"/>
                    </a:solidFill>
                    <a:latin typeface="仿宋" panose="02010609060101010101" pitchFamily="49" charset="-122"/>
                    <a:ea typeface="仿宋" panose="02010609060101010101" pitchFamily="49" charset="-122"/>
                  </a:rPr>
                  <a:t>① </a:t>
                </a:r>
                <a:r>
                  <a:rPr lang="zh-CN" altLang="en-US" sz="2400" dirty="0">
                    <a:solidFill>
                      <a:schemeClr val="tx1"/>
                    </a:solidFill>
                  </a:rPr>
                  <a:t>进行到第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sz="2400" b="0" i="1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2400" dirty="0">
                    <a:solidFill>
                      <a:schemeClr val="tx1"/>
                    </a:solidFill>
                    <a:latin typeface="Arial" charset="0"/>
                  </a:rPr>
                  <a:t>次迭代时权向量为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en-US" sz="2400" dirty="0">
                    <a:solidFill>
                      <a:schemeClr val="tx1"/>
                    </a:solidFill>
                    <a:latin typeface="Arial" charset="0"/>
                  </a:rPr>
                  <a:t>，它对</a:t>
                </a:r>
                <a:r>
                  <a:rPr lang="zh-CN" altLang="en-US" sz="2400" dirty="0">
                    <a:solidFill>
                      <a:srgbClr val="0000FF"/>
                    </a:solidFill>
                    <a:latin typeface="Arial" charset="0"/>
                  </a:rPr>
                  <a:t>样本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1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400" b="1" i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400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400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  <m:r>
                      <a:rPr lang="en-US" altLang="zh-CN" sz="2400" b="1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2400" b="1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2400" b="1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  <m:r>
                          <a:rPr lang="en-US" altLang="zh-CN" sz="2400" b="1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400" b="1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en-US" altLang="zh-CN" sz="2400" b="1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  <m:r>
                      <a:rPr lang="en-US" altLang="zh-CN" sz="2400" b="1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400" dirty="0">
                    <a:solidFill>
                      <a:srgbClr val="0000FF"/>
                    </a:solidFill>
                    <a:latin typeface="Arial" charset="0"/>
                  </a:rPr>
                  <a:t>错分</a:t>
                </a:r>
                <a:endParaRPr lang="zh-CN" altLang="en-US" sz="2400" dirty="0">
                  <a:solidFill>
                    <a:schemeClr val="tx1"/>
                  </a:solidFill>
                  <a:latin typeface="Arial" charset="0"/>
                </a:endParaRPr>
              </a:p>
            </p:txBody>
          </p:sp>
        </mc:Choice>
        <mc:Fallback xmlns=""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79B81C2D-33BB-448D-9380-89D0809E662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5461" y="2911326"/>
                <a:ext cx="8717073" cy="497252"/>
              </a:xfrm>
              <a:prstGeom prst="rect">
                <a:avLst/>
              </a:prstGeom>
              <a:blipFill>
                <a:blip r:embed="rId6"/>
                <a:stretch>
                  <a:fillRect l="-1119" t="-13580" b="-2222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331D0162-1B82-43EA-A68E-1CD65DEAFE74}"/>
                  </a:ext>
                </a:extLst>
              </p:cNvPr>
              <p:cNvSpPr/>
              <p:nvPr/>
            </p:nvSpPr>
            <p:spPr>
              <a:xfrm>
                <a:off x="4175839" y="3423143"/>
                <a:ext cx="3100913" cy="5665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8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sign</m:t>
                    </m:r>
                    <m:r>
                      <a:rPr lang="en-US" altLang="zh-CN" sz="28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US" altLang="zh-CN" sz="2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8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  <m:sup>
                        <m:r>
                          <a:rPr lang="en-US" altLang="zh-CN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bSup>
                    <m:sSub>
                      <m:sSubPr>
                        <m:ctrlPr>
                          <a:rPr lang="en-US" altLang="zh-CN" sz="280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d>
                          <m:dPr>
                            <m:ctrlPr>
                              <a:rPr lang="en-US" altLang="zh-CN" sz="28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8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sub>
                    </m:sSub>
                    <m:r>
                      <a:rPr lang="en-US" altLang="zh-CN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dirty="0">
                    <a:solidFill>
                      <a:srgbClr val="000000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331D0162-1B82-43EA-A68E-1CD65DEAFE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5839" y="3423143"/>
                <a:ext cx="3100913" cy="5665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矩形 33">
                <a:extLst>
                  <a:ext uri="{FF2B5EF4-FFF2-40B4-BE49-F238E27FC236}">
                    <a16:creationId xmlns:a16="http://schemas.microsoft.com/office/drawing/2014/main" id="{E9B2591B-BDC5-4DFF-9FC1-546DF27AD2C5}"/>
                  </a:ext>
                </a:extLst>
              </p:cNvPr>
              <p:cNvSpPr/>
              <p:nvPr/>
            </p:nvSpPr>
            <p:spPr>
              <a:xfrm>
                <a:off x="1235461" y="3989708"/>
                <a:ext cx="8717073" cy="5647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400" dirty="0">
                    <a:solidFill>
                      <a:schemeClr val="tx1"/>
                    </a:solidFill>
                    <a:latin typeface="仿宋" panose="02010609060101010101" pitchFamily="49" charset="-122"/>
                    <a:ea typeface="仿宋" panose="02010609060101010101" pitchFamily="49" charset="-122"/>
                  </a:rPr>
                  <a:t>② </a:t>
                </a:r>
                <a:r>
                  <a:rPr lang="zh-CN" altLang="en-US" sz="2400" dirty="0"/>
                  <a:t>通过下式对权向量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en-US" sz="2400" dirty="0"/>
                  <a:t>进行更新：</a:t>
                </a:r>
                <a:r>
                  <a:rPr lang="en-US" altLang="zh-CN" sz="28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800" i="1" smtClean="0">
                            <a:solidFill>
                              <a:srgbClr val="FF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1" i="1">
                            <a:solidFill>
                              <a:srgbClr val="FF00FF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2800" i="1">
                            <a:solidFill>
                              <a:srgbClr val="FF00F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800" i="1">
                            <a:solidFill>
                              <a:srgbClr val="FF00FF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altLang="zh-C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sz="2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sz="280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8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</m:oMath>
                </a14:m>
                <a:endParaRPr lang="zh-CN" altLang="en-US" sz="2400" dirty="0">
                  <a:solidFill>
                    <a:schemeClr val="tx1"/>
                  </a:solidFill>
                  <a:latin typeface="Arial" charset="0"/>
                </a:endParaRPr>
              </a:p>
            </p:txBody>
          </p:sp>
        </mc:Choice>
        <mc:Fallback xmlns="">
          <p:sp>
            <p:nvSpPr>
              <p:cNvPr id="34" name="矩形 33">
                <a:extLst>
                  <a:ext uri="{FF2B5EF4-FFF2-40B4-BE49-F238E27FC236}">
                    <a16:creationId xmlns:a16="http://schemas.microsoft.com/office/drawing/2014/main" id="{E9B2591B-BDC5-4DFF-9FC1-546DF27AD2C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5461" y="3989708"/>
                <a:ext cx="8717073" cy="564706"/>
              </a:xfrm>
              <a:prstGeom prst="rect">
                <a:avLst/>
              </a:prstGeom>
              <a:blipFill>
                <a:blip r:embed="rId8"/>
                <a:stretch>
                  <a:fillRect l="-1119" t="-4301" b="-1397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矩形 34">
            <a:extLst>
              <a:ext uri="{FF2B5EF4-FFF2-40B4-BE49-F238E27FC236}">
                <a16:creationId xmlns:a16="http://schemas.microsoft.com/office/drawing/2014/main" id="{F30A51A8-C148-46DA-85D8-0FA58DFB8677}"/>
              </a:ext>
            </a:extLst>
          </p:cNvPr>
          <p:cNvSpPr/>
          <p:nvPr/>
        </p:nvSpPr>
        <p:spPr>
          <a:xfrm>
            <a:off x="969027" y="5438709"/>
            <a:ext cx="57822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dirty="0">
                <a:latin typeface="Arial" charset="0"/>
              </a:rPr>
              <a:t>...</a:t>
            </a:r>
            <a:r>
              <a:rPr lang="zh-CN" altLang="en-US" sz="2400" dirty="0">
                <a:solidFill>
                  <a:schemeClr val="tx1"/>
                </a:solidFill>
                <a:latin typeface="Arial" charset="0"/>
              </a:rPr>
              <a:t>达到指定的迭代次数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A0B575-15CA-44C7-A25B-03AB16059C8F}"/>
                  </a:ext>
                </a:extLst>
              </p:cNvPr>
              <p:cNvSpPr/>
              <p:nvPr/>
            </p:nvSpPr>
            <p:spPr>
              <a:xfrm>
                <a:off x="1240210" y="4561156"/>
                <a:ext cx="10787250" cy="89255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③</a:t>
                </a:r>
                <a:r>
                  <a:rPr lang="zh-CN" altLang="en-US" sz="2400" dirty="0">
                    <a:solidFill>
                      <a:schemeClr val="tx1"/>
                    </a:solidFill>
                    <a:latin typeface="仿宋" panose="02010609060101010101" pitchFamily="49" charset="-122"/>
                    <a:ea typeface="仿宋" panose="02010609060101010101" pitchFamily="49" charset="-122"/>
                  </a:rPr>
                  <a:t> </a:t>
                </a:r>
                <a:r>
                  <a:rPr lang="zh-CN" altLang="en-US" sz="2400" dirty="0">
                    <a:solidFill>
                      <a:schemeClr val="accent2">
                        <a:lumMod val="50000"/>
                      </a:schemeClr>
                    </a:solidFill>
                  </a:rPr>
                  <a:t>如果</a:t>
                </a:r>
                <a:r>
                  <a:rPr lang="en-US" altLang="zh-CN" sz="28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800" i="1" smtClean="0">
                            <a:solidFill>
                              <a:srgbClr val="FF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1" i="1">
                            <a:solidFill>
                              <a:srgbClr val="FF00FF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2800" i="1">
                            <a:solidFill>
                              <a:srgbClr val="FF00F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800" i="1">
                            <a:solidFill>
                              <a:srgbClr val="FF00FF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zh-CN" altLang="en-US" sz="2400" dirty="0">
                    <a:solidFill>
                      <a:schemeClr val="accent2">
                        <a:lumMod val="50000"/>
                      </a:schemeClr>
                    </a:solidFill>
                    <a:latin typeface="Arial" charset="0"/>
                  </a:rPr>
                  <a:t>在所有样本集上错分的样本少于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zh-CN" sz="2400" b="1" i="1">
                            <a:solidFill>
                              <a:schemeClr val="accent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400" b="1" i="1">
                            <a:solidFill>
                              <a:schemeClr val="accent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</m:oMath>
                </a14:m>
                <a:r>
                  <a:rPr lang="zh-CN" altLang="en-US" sz="2400" dirty="0">
                    <a:solidFill>
                      <a:schemeClr val="tx1"/>
                    </a:solidFill>
                    <a:latin typeface="Arial" charset="0"/>
                  </a:rPr>
                  <a:t> ，</a:t>
                </a:r>
                <a:r>
                  <a:rPr lang="zh-CN" altLang="en-US" sz="2400" dirty="0">
                    <a:solidFill>
                      <a:schemeClr val="accent2">
                        <a:lumMod val="50000"/>
                      </a:schemeClr>
                    </a:solidFill>
                    <a:latin typeface="Arial" charset="0"/>
                  </a:rPr>
                  <a:t>则用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FF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1" i="1">
                            <a:solidFill>
                              <a:srgbClr val="FF00FF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FF00F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400" i="1">
                            <a:solidFill>
                              <a:srgbClr val="FF00FF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zh-CN" altLang="en-US" sz="2400" dirty="0">
                    <a:solidFill>
                      <a:schemeClr val="accent2">
                        <a:lumMod val="50000"/>
                      </a:schemeClr>
                    </a:solidFill>
                    <a:latin typeface="Arial" charset="0"/>
                  </a:rPr>
                  <a:t>代替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zh-CN" sz="2400" b="1" i="1">
                            <a:solidFill>
                              <a:schemeClr val="accent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400" b="1" i="1">
                            <a:solidFill>
                              <a:schemeClr val="accent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</m:oMath>
                </a14:m>
                <a:r>
                  <a:rPr lang="zh-CN" altLang="en-US" sz="2400" dirty="0">
                    <a:latin typeface="Arial" charset="0"/>
                  </a:rPr>
                  <a:t> ，并在</a:t>
                </a:r>
                <a:r>
                  <a:rPr lang="zh-CN" altLang="en-US" sz="2400" dirty="0">
                    <a:solidFill>
                      <a:srgbClr val="FF00FF"/>
                    </a:solidFill>
                    <a:latin typeface="Arial" charset="0"/>
                  </a:rPr>
                  <a:t>错分</a:t>
                </a:r>
                <a:endParaRPr lang="en-US" altLang="zh-CN" sz="2400" dirty="0">
                  <a:solidFill>
                    <a:srgbClr val="FF00FF"/>
                  </a:solidFill>
                  <a:latin typeface="Arial" charset="0"/>
                </a:endParaRPr>
              </a:p>
              <a:p>
                <a:pPr lvl="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2400" dirty="0">
                    <a:solidFill>
                      <a:srgbClr val="FF00FF"/>
                    </a:solidFill>
                    <a:latin typeface="Arial" charset="0"/>
                  </a:rPr>
                  <a:t>     </a:t>
                </a:r>
                <a:r>
                  <a:rPr lang="zh-CN" altLang="en-US" sz="2400" dirty="0">
                    <a:solidFill>
                      <a:srgbClr val="FF00FF"/>
                    </a:solidFill>
                    <a:latin typeface="Arial" charset="0"/>
                  </a:rPr>
                  <a:t>样本中随机选一个</a:t>
                </a:r>
                <a:r>
                  <a:rPr lang="zh-CN" altLang="en-US" sz="2400" dirty="0">
                    <a:latin typeface="Arial" charset="0"/>
                  </a:rPr>
                  <a:t>对权向量进行</a:t>
                </a:r>
                <a:r>
                  <a:rPr lang="zh-CN" altLang="en-US" sz="2400" dirty="0">
                    <a:solidFill>
                      <a:srgbClr val="FF00FF"/>
                    </a:solidFill>
                    <a:latin typeface="Arial" charset="0"/>
                  </a:rPr>
                  <a:t>更新</a:t>
                </a:r>
              </a:p>
            </p:txBody>
          </p:sp>
        </mc:Choice>
        <mc:Fallback xmlns=""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A0B575-15CA-44C7-A25B-03AB16059C8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0210" y="4561156"/>
                <a:ext cx="10787250" cy="892552"/>
              </a:xfrm>
              <a:prstGeom prst="rect">
                <a:avLst/>
              </a:prstGeom>
              <a:blipFill>
                <a:blip r:embed="rId9"/>
                <a:stretch>
                  <a:fillRect l="-847" t="-2041" r="-169" b="-142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64751355-352F-45F1-94CC-DB5259B12B63}"/>
                  </a:ext>
                </a:extLst>
              </p:cNvPr>
              <p:cNvSpPr/>
              <p:nvPr/>
            </p:nvSpPr>
            <p:spPr>
              <a:xfrm>
                <a:off x="862081" y="5939064"/>
                <a:ext cx="11108939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sz="2400" dirty="0">
                    <a:solidFill>
                      <a:schemeClr val="tx1"/>
                    </a:solidFill>
                    <a:latin typeface="Arial" charset="0"/>
                  </a:rPr>
                  <a:t>返回此时的 </a:t>
                </a:r>
                <a:r>
                  <a:rPr lang="zh-CN" altLang="en-US" sz="2400" dirty="0">
                    <a:solidFill>
                      <a:schemeClr val="accent2">
                        <a:lumMod val="50000"/>
                      </a:schemeClr>
                    </a:solidFill>
                    <a:latin typeface="Arial" charset="0"/>
                  </a:rPr>
                  <a:t>“</a:t>
                </a:r>
                <a:r>
                  <a:rPr lang="en-US" altLang="zh-CN" sz="2400" dirty="0">
                    <a:solidFill>
                      <a:schemeClr val="accent2">
                        <a:lumMod val="50000"/>
                      </a:schemeClr>
                    </a:solidFill>
                    <a:latin typeface="Arial" charset="0"/>
                  </a:rPr>
                  <a:t>Pocket</a:t>
                </a:r>
                <a:r>
                  <a:rPr lang="zh-CN" altLang="en-US" sz="2400" dirty="0">
                    <a:solidFill>
                      <a:schemeClr val="accent2">
                        <a:lumMod val="50000"/>
                      </a:schemeClr>
                    </a:solidFill>
                    <a:latin typeface="Arial" charset="0"/>
                  </a:rPr>
                  <a:t>”向量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zh-CN" sz="2400" b="1" i="1" smtClean="0">
                            <a:solidFill>
                              <a:schemeClr val="accent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400" b="1" i="1" smtClean="0">
                            <a:solidFill>
                              <a:schemeClr val="accent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altLang="zh-CN" sz="2400" b="1" i="1" smtClean="0">
                        <a:solidFill>
                          <a:schemeClr val="accent2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2400" dirty="0">
                    <a:solidFill>
                      <a:schemeClr val="tx1"/>
                    </a:solidFill>
                    <a:latin typeface="Arial" charset="0"/>
                  </a:rPr>
                  <a:t>作为算法学到的</a:t>
                </a:r>
                <a14:m>
                  <m:oMath xmlns:m="http://schemas.openxmlformats.org/officeDocument/2006/math">
                    <m:r>
                      <a:rPr lang="en-US" altLang="zh-CN" sz="2800" b="1" i="1">
                        <a:solidFill>
                          <a:srgbClr val="EFA28F"/>
                        </a:solidFill>
                        <a:latin typeface="Cambria Math" panose="02040503050406030204" pitchFamily="18" charset="0"/>
                      </a:rPr>
                      <m:t>𝒈</m:t>
                    </m:r>
                  </m:oMath>
                </a14:m>
                <a:endParaRPr lang="zh-CN" altLang="en-US" b="1" dirty="0">
                  <a:solidFill>
                    <a:srgbClr val="EFA28F"/>
                  </a:solidFill>
                  <a:latin typeface="Arial" charset="0"/>
                </a:endParaRPr>
              </a:p>
            </p:txBody>
          </p:sp>
        </mc:Choice>
        <mc:Fallback xmlns=""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64751355-352F-45F1-94CC-DB5259B12B6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2081" y="5939064"/>
                <a:ext cx="11108939" cy="523220"/>
              </a:xfrm>
              <a:prstGeom prst="rect">
                <a:avLst/>
              </a:prstGeom>
              <a:blipFill>
                <a:blip r:embed="rId10"/>
                <a:stretch>
                  <a:fillRect l="-823" b="-244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35660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82565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lvl="0">
              <a:defRPr/>
            </a:pPr>
            <a:r>
              <a:rPr kumimoji="0" lang="zh-CN" altLang="en-US" sz="5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为什么做模式识别</a:t>
            </a:r>
            <a:r>
              <a:rPr kumimoji="0" lang="en-US" altLang="zh-CN" sz="5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?</a:t>
            </a:r>
            <a:endParaRPr kumimoji="0" lang="en-US" sz="50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17DF448-4096-44DD-8318-55821CE1BE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992" y="1014473"/>
            <a:ext cx="5399496" cy="5383377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CB67D41C-76CE-4657-8686-2EB81067F406}"/>
              </a:ext>
            </a:extLst>
          </p:cNvPr>
          <p:cNvSpPr/>
          <p:nvPr/>
        </p:nvSpPr>
        <p:spPr>
          <a:xfrm>
            <a:off x="6309360" y="2228671"/>
            <a:ext cx="566318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5000" b="1" dirty="0">
                <a:ea typeface="宋体" pitchFamily="2" charset="-122"/>
              </a:rPr>
              <a:t>利用深度学习技术研发抗生素</a:t>
            </a:r>
            <a:endParaRPr lang="en-US" altLang="zh-CN" sz="5000" b="1" dirty="0">
              <a:ea typeface="宋体" pitchFamily="2" charset="-122"/>
            </a:endParaRPr>
          </a:p>
          <a:p>
            <a:pPr algn="ctr"/>
            <a:r>
              <a:rPr lang="en-US" altLang="zh-CN" sz="5000" b="1" dirty="0">
                <a:ea typeface="宋体" pitchFamily="2" charset="-122"/>
              </a:rPr>
              <a:t>MIT</a:t>
            </a:r>
            <a:r>
              <a:rPr lang="zh-CN" altLang="en-US" sz="5000" b="1" dirty="0">
                <a:ea typeface="宋体" pitchFamily="2" charset="-122"/>
              </a:rPr>
              <a:t>（</a:t>
            </a:r>
            <a:r>
              <a:rPr lang="en-US" altLang="zh-CN" sz="5000" b="1" dirty="0">
                <a:ea typeface="宋体" pitchFamily="2" charset="-122"/>
              </a:rPr>
              <a:t>CELL</a:t>
            </a:r>
            <a:r>
              <a:rPr lang="zh-CN" altLang="en-US" sz="5000" b="1" dirty="0">
                <a:ea typeface="宋体" pitchFamily="2" charset="-122"/>
              </a:rPr>
              <a:t>）</a:t>
            </a:r>
            <a:endParaRPr lang="zh-CN" altLang="en-US" sz="5000" b="1" dirty="0"/>
          </a:p>
        </p:txBody>
      </p:sp>
    </p:spTree>
    <p:extLst>
      <p:ext uri="{BB962C8B-B14F-4D97-AF65-F5344CB8AC3E}">
        <p14:creationId xmlns:p14="http://schemas.microsoft.com/office/powerpoint/2010/main" val="182463568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/>
          </p:cNvSpPr>
          <p:nvPr/>
        </p:nvSpPr>
        <p:spPr bwMode="auto">
          <a:xfrm>
            <a:off x="0" y="5589240"/>
            <a:ext cx="12192000" cy="864096"/>
          </a:xfrm>
          <a:custGeom>
            <a:avLst/>
            <a:gdLst>
              <a:gd name="T0" fmla="*/ 1115 w 5702"/>
              <a:gd name="T1" fmla="*/ 0 h 1219"/>
              <a:gd name="T2" fmla="*/ 1277 w 5702"/>
              <a:gd name="T3" fmla="*/ 0 h 1219"/>
              <a:gd name="T4" fmla="*/ 1428 w 5702"/>
              <a:gd name="T5" fmla="*/ 2 h 1219"/>
              <a:gd name="T6" fmla="*/ 1569 w 5702"/>
              <a:gd name="T7" fmla="*/ 2 h 1219"/>
              <a:gd name="T8" fmla="*/ 1698 w 5702"/>
              <a:gd name="T9" fmla="*/ 4 h 1219"/>
              <a:gd name="T10" fmla="*/ 1816 w 5702"/>
              <a:gd name="T11" fmla="*/ 6 h 1219"/>
              <a:gd name="T12" fmla="*/ 1922 w 5702"/>
              <a:gd name="T13" fmla="*/ 7 h 1219"/>
              <a:gd name="T14" fmla="*/ 2018 w 5702"/>
              <a:gd name="T15" fmla="*/ 11 h 1219"/>
              <a:gd name="T16" fmla="*/ 2102 w 5702"/>
              <a:gd name="T17" fmla="*/ 14 h 1219"/>
              <a:gd name="T18" fmla="*/ 2201 w 5702"/>
              <a:gd name="T19" fmla="*/ 20 h 1219"/>
              <a:gd name="T20" fmla="*/ 2293 w 5702"/>
              <a:gd name="T21" fmla="*/ 32 h 1219"/>
              <a:gd name="T22" fmla="*/ 2375 w 5702"/>
              <a:gd name="T23" fmla="*/ 46 h 1219"/>
              <a:gd name="T24" fmla="*/ 2452 w 5702"/>
              <a:gd name="T25" fmla="*/ 63 h 1219"/>
              <a:gd name="T26" fmla="*/ 2518 w 5702"/>
              <a:gd name="T27" fmla="*/ 84 h 1219"/>
              <a:gd name="T28" fmla="*/ 2579 w 5702"/>
              <a:gd name="T29" fmla="*/ 107 h 1219"/>
              <a:gd name="T30" fmla="*/ 2633 w 5702"/>
              <a:gd name="T31" fmla="*/ 131 h 1219"/>
              <a:gd name="T32" fmla="*/ 2680 w 5702"/>
              <a:gd name="T33" fmla="*/ 157 h 1219"/>
              <a:gd name="T34" fmla="*/ 2722 w 5702"/>
              <a:gd name="T35" fmla="*/ 185 h 1219"/>
              <a:gd name="T36" fmla="*/ 2756 w 5702"/>
              <a:gd name="T37" fmla="*/ 213 h 1219"/>
              <a:gd name="T38" fmla="*/ 2788 w 5702"/>
              <a:gd name="T39" fmla="*/ 241 h 1219"/>
              <a:gd name="T40" fmla="*/ 2812 w 5702"/>
              <a:gd name="T41" fmla="*/ 269 h 1219"/>
              <a:gd name="T42" fmla="*/ 2835 w 5702"/>
              <a:gd name="T43" fmla="*/ 295 h 1219"/>
              <a:gd name="T44" fmla="*/ 2852 w 5702"/>
              <a:gd name="T45" fmla="*/ 319 h 1219"/>
              <a:gd name="T46" fmla="*/ 2868 w 5702"/>
              <a:gd name="T47" fmla="*/ 295 h 1219"/>
              <a:gd name="T48" fmla="*/ 2891 w 5702"/>
              <a:gd name="T49" fmla="*/ 269 h 1219"/>
              <a:gd name="T50" fmla="*/ 2915 w 5702"/>
              <a:gd name="T51" fmla="*/ 241 h 1219"/>
              <a:gd name="T52" fmla="*/ 2946 w 5702"/>
              <a:gd name="T53" fmla="*/ 213 h 1219"/>
              <a:gd name="T54" fmla="*/ 2981 w 5702"/>
              <a:gd name="T55" fmla="*/ 185 h 1219"/>
              <a:gd name="T56" fmla="*/ 3023 w 5702"/>
              <a:gd name="T57" fmla="*/ 157 h 1219"/>
              <a:gd name="T58" fmla="*/ 3070 w 5702"/>
              <a:gd name="T59" fmla="*/ 131 h 1219"/>
              <a:gd name="T60" fmla="*/ 3124 w 5702"/>
              <a:gd name="T61" fmla="*/ 107 h 1219"/>
              <a:gd name="T62" fmla="*/ 3185 w 5702"/>
              <a:gd name="T63" fmla="*/ 84 h 1219"/>
              <a:gd name="T64" fmla="*/ 3253 w 5702"/>
              <a:gd name="T65" fmla="*/ 63 h 1219"/>
              <a:gd name="T66" fmla="*/ 3328 w 5702"/>
              <a:gd name="T67" fmla="*/ 46 h 1219"/>
              <a:gd name="T68" fmla="*/ 3409 w 5702"/>
              <a:gd name="T69" fmla="*/ 32 h 1219"/>
              <a:gd name="T70" fmla="*/ 3502 w 5702"/>
              <a:gd name="T71" fmla="*/ 20 h 1219"/>
              <a:gd name="T72" fmla="*/ 3601 w 5702"/>
              <a:gd name="T73" fmla="*/ 14 h 1219"/>
              <a:gd name="T74" fmla="*/ 3684 w 5702"/>
              <a:gd name="T75" fmla="*/ 11 h 1219"/>
              <a:gd name="T76" fmla="*/ 3780 w 5702"/>
              <a:gd name="T77" fmla="*/ 7 h 1219"/>
              <a:gd name="T78" fmla="*/ 3886 w 5702"/>
              <a:gd name="T79" fmla="*/ 6 h 1219"/>
              <a:gd name="T80" fmla="*/ 4005 w 5702"/>
              <a:gd name="T81" fmla="*/ 4 h 1219"/>
              <a:gd name="T82" fmla="*/ 4134 w 5702"/>
              <a:gd name="T83" fmla="*/ 2 h 1219"/>
              <a:gd name="T84" fmla="*/ 4275 w 5702"/>
              <a:gd name="T85" fmla="*/ 2 h 1219"/>
              <a:gd name="T86" fmla="*/ 4426 w 5702"/>
              <a:gd name="T87" fmla="*/ 0 h 1219"/>
              <a:gd name="T88" fmla="*/ 4588 w 5702"/>
              <a:gd name="T89" fmla="*/ 0 h 1219"/>
              <a:gd name="T90" fmla="*/ 4799 w 5702"/>
              <a:gd name="T91" fmla="*/ 0 h 1219"/>
              <a:gd name="T92" fmla="*/ 4999 w 5702"/>
              <a:gd name="T93" fmla="*/ 2 h 1219"/>
              <a:gd name="T94" fmla="*/ 5189 w 5702"/>
              <a:gd name="T95" fmla="*/ 4 h 1219"/>
              <a:gd name="T96" fmla="*/ 5368 w 5702"/>
              <a:gd name="T97" fmla="*/ 6 h 1219"/>
              <a:gd name="T98" fmla="*/ 5541 w 5702"/>
              <a:gd name="T99" fmla="*/ 7 h 1219"/>
              <a:gd name="T100" fmla="*/ 5702 w 5702"/>
              <a:gd name="T101" fmla="*/ 9 h 1219"/>
              <a:gd name="T102" fmla="*/ 5702 w 5702"/>
              <a:gd name="T103" fmla="*/ 1219 h 1219"/>
              <a:gd name="T104" fmla="*/ 0 w 5702"/>
              <a:gd name="T105" fmla="*/ 1219 h 1219"/>
              <a:gd name="T106" fmla="*/ 0 w 5702"/>
              <a:gd name="T107" fmla="*/ 9 h 1219"/>
              <a:gd name="T108" fmla="*/ 164 w 5702"/>
              <a:gd name="T109" fmla="*/ 7 h 1219"/>
              <a:gd name="T110" fmla="*/ 335 w 5702"/>
              <a:gd name="T111" fmla="*/ 6 h 1219"/>
              <a:gd name="T112" fmla="*/ 514 w 5702"/>
              <a:gd name="T113" fmla="*/ 4 h 1219"/>
              <a:gd name="T114" fmla="*/ 704 w 5702"/>
              <a:gd name="T115" fmla="*/ 2 h 1219"/>
              <a:gd name="T116" fmla="*/ 904 w 5702"/>
              <a:gd name="T117" fmla="*/ 0 h 1219"/>
              <a:gd name="T118" fmla="*/ 1115 w 5702"/>
              <a:gd name="T119" fmla="*/ 0 h 1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702" h="1219">
                <a:moveTo>
                  <a:pt x="1115" y="0"/>
                </a:moveTo>
                <a:lnTo>
                  <a:pt x="1277" y="0"/>
                </a:lnTo>
                <a:lnTo>
                  <a:pt x="1428" y="2"/>
                </a:lnTo>
                <a:lnTo>
                  <a:pt x="1569" y="2"/>
                </a:lnTo>
                <a:lnTo>
                  <a:pt x="1698" y="4"/>
                </a:lnTo>
                <a:lnTo>
                  <a:pt x="1816" y="6"/>
                </a:lnTo>
                <a:lnTo>
                  <a:pt x="1922" y="7"/>
                </a:lnTo>
                <a:lnTo>
                  <a:pt x="2018" y="11"/>
                </a:lnTo>
                <a:lnTo>
                  <a:pt x="2102" y="14"/>
                </a:lnTo>
                <a:lnTo>
                  <a:pt x="2201" y="20"/>
                </a:lnTo>
                <a:lnTo>
                  <a:pt x="2293" y="32"/>
                </a:lnTo>
                <a:lnTo>
                  <a:pt x="2375" y="46"/>
                </a:lnTo>
                <a:lnTo>
                  <a:pt x="2452" y="63"/>
                </a:lnTo>
                <a:lnTo>
                  <a:pt x="2518" y="84"/>
                </a:lnTo>
                <a:lnTo>
                  <a:pt x="2579" y="107"/>
                </a:lnTo>
                <a:lnTo>
                  <a:pt x="2633" y="131"/>
                </a:lnTo>
                <a:lnTo>
                  <a:pt x="2680" y="157"/>
                </a:lnTo>
                <a:lnTo>
                  <a:pt x="2722" y="185"/>
                </a:lnTo>
                <a:lnTo>
                  <a:pt x="2756" y="213"/>
                </a:lnTo>
                <a:lnTo>
                  <a:pt x="2788" y="241"/>
                </a:lnTo>
                <a:lnTo>
                  <a:pt x="2812" y="269"/>
                </a:lnTo>
                <a:lnTo>
                  <a:pt x="2835" y="295"/>
                </a:lnTo>
                <a:lnTo>
                  <a:pt x="2852" y="319"/>
                </a:lnTo>
                <a:lnTo>
                  <a:pt x="2868" y="295"/>
                </a:lnTo>
                <a:lnTo>
                  <a:pt x="2891" y="269"/>
                </a:lnTo>
                <a:lnTo>
                  <a:pt x="2915" y="241"/>
                </a:lnTo>
                <a:lnTo>
                  <a:pt x="2946" y="213"/>
                </a:lnTo>
                <a:lnTo>
                  <a:pt x="2981" y="185"/>
                </a:lnTo>
                <a:lnTo>
                  <a:pt x="3023" y="157"/>
                </a:lnTo>
                <a:lnTo>
                  <a:pt x="3070" y="131"/>
                </a:lnTo>
                <a:lnTo>
                  <a:pt x="3124" y="107"/>
                </a:lnTo>
                <a:lnTo>
                  <a:pt x="3185" y="84"/>
                </a:lnTo>
                <a:lnTo>
                  <a:pt x="3253" y="63"/>
                </a:lnTo>
                <a:lnTo>
                  <a:pt x="3328" y="46"/>
                </a:lnTo>
                <a:lnTo>
                  <a:pt x="3409" y="32"/>
                </a:lnTo>
                <a:lnTo>
                  <a:pt x="3502" y="20"/>
                </a:lnTo>
                <a:lnTo>
                  <a:pt x="3601" y="14"/>
                </a:lnTo>
                <a:lnTo>
                  <a:pt x="3684" y="11"/>
                </a:lnTo>
                <a:lnTo>
                  <a:pt x="3780" y="7"/>
                </a:lnTo>
                <a:lnTo>
                  <a:pt x="3886" y="6"/>
                </a:lnTo>
                <a:lnTo>
                  <a:pt x="4005" y="4"/>
                </a:lnTo>
                <a:lnTo>
                  <a:pt x="4134" y="2"/>
                </a:lnTo>
                <a:lnTo>
                  <a:pt x="4275" y="2"/>
                </a:lnTo>
                <a:lnTo>
                  <a:pt x="4426" y="0"/>
                </a:lnTo>
                <a:lnTo>
                  <a:pt x="4588" y="0"/>
                </a:lnTo>
                <a:lnTo>
                  <a:pt x="4799" y="0"/>
                </a:lnTo>
                <a:lnTo>
                  <a:pt x="4999" y="2"/>
                </a:lnTo>
                <a:lnTo>
                  <a:pt x="5189" y="4"/>
                </a:lnTo>
                <a:lnTo>
                  <a:pt x="5368" y="6"/>
                </a:lnTo>
                <a:lnTo>
                  <a:pt x="5541" y="7"/>
                </a:lnTo>
                <a:lnTo>
                  <a:pt x="5702" y="9"/>
                </a:lnTo>
                <a:lnTo>
                  <a:pt x="5702" y="1219"/>
                </a:lnTo>
                <a:lnTo>
                  <a:pt x="0" y="1219"/>
                </a:lnTo>
                <a:lnTo>
                  <a:pt x="0" y="9"/>
                </a:lnTo>
                <a:lnTo>
                  <a:pt x="164" y="7"/>
                </a:lnTo>
                <a:lnTo>
                  <a:pt x="335" y="6"/>
                </a:lnTo>
                <a:lnTo>
                  <a:pt x="514" y="4"/>
                </a:lnTo>
                <a:lnTo>
                  <a:pt x="704" y="2"/>
                </a:lnTo>
                <a:lnTo>
                  <a:pt x="904" y="0"/>
                </a:lnTo>
                <a:lnTo>
                  <a:pt x="1115" y="0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-24680" y="5425669"/>
            <a:ext cx="12216680" cy="357166"/>
          </a:xfrm>
          <a:custGeom>
            <a:avLst/>
            <a:gdLst>
              <a:gd name="T0" fmla="*/ 1184 w 5702"/>
              <a:gd name="T1" fmla="*/ 0 h 394"/>
              <a:gd name="T2" fmla="*/ 1492 w 5702"/>
              <a:gd name="T3" fmla="*/ 2 h 394"/>
              <a:gd name="T4" fmla="*/ 1754 w 5702"/>
              <a:gd name="T5" fmla="*/ 5 h 394"/>
              <a:gd name="T6" fmla="*/ 1968 w 5702"/>
              <a:gd name="T7" fmla="*/ 11 h 394"/>
              <a:gd name="T8" fmla="*/ 2156 w 5702"/>
              <a:gd name="T9" fmla="*/ 19 h 394"/>
              <a:gd name="T10" fmla="*/ 2333 w 5702"/>
              <a:gd name="T11" fmla="*/ 42 h 394"/>
              <a:gd name="T12" fmla="*/ 2480 w 5702"/>
              <a:gd name="T13" fmla="*/ 78 h 394"/>
              <a:gd name="T14" fmla="*/ 2598 w 5702"/>
              <a:gd name="T15" fmla="*/ 122 h 394"/>
              <a:gd name="T16" fmla="*/ 2690 w 5702"/>
              <a:gd name="T17" fmla="*/ 172 h 394"/>
              <a:gd name="T18" fmla="*/ 2763 w 5702"/>
              <a:gd name="T19" fmla="*/ 225 h 394"/>
              <a:gd name="T20" fmla="*/ 2816 w 5702"/>
              <a:gd name="T21" fmla="*/ 277 h 394"/>
              <a:gd name="T22" fmla="*/ 2852 w 5702"/>
              <a:gd name="T23" fmla="*/ 326 h 394"/>
              <a:gd name="T24" fmla="*/ 2887 w 5702"/>
              <a:gd name="T25" fmla="*/ 277 h 394"/>
              <a:gd name="T26" fmla="*/ 2939 w 5702"/>
              <a:gd name="T27" fmla="*/ 225 h 394"/>
              <a:gd name="T28" fmla="*/ 3012 w 5702"/>
              <a:gd name="T29" fmla="*/ 172 h 394"/>
              <a:gd name="T30" fmla="*/ 3105 w 5702"/>
              <a:gd name="T31" fmla="*/ 122 h 394"/>
              <a:gd name="T32" fmla="*/ 3223 w 5702"/>
              <a:gd name="T33" fmla="*/ 78 h 394"/>
              <a:gd name="T34" fmla="*/ 3369 w 5702"/>
              <a:gd name="T35" fmla="*/ 42 h 394"/>
              <a:gd name="T36" fmla="*/ 3547 w 5702"/>
              <a:gd name="T37" fmla="*/ 19 h 394"/>
              <a:gd name="T38" fmla="*/ 3735 w 5702"/>
              <a:gd name="T39" fmla="*/ 11 h 394"/>
              <a:gd name="T40" fmla="*/ 3949 w 5702"/>
              <a:gd name="T41" fmla="*/ 5 h 394"/>
              <a:gd name="T42" fmla="*/ 4210 w 5702"/>
              <a:gd name="T43" fmla="*/ 2 h 394"/>
              <a:gd name="T44" fmla="*/ 4519 w 5702"/>
              <a:gd name="T45" fmla="*/ 0 h 394"/>
              <a:gd name="T46" fmla="*/ 4907 w 5702"/>
              <a:gd name="T47" fmla="*/ 0 h 394"/>
              <a:gd name="T48" fmla="*/ 5318 w 5702"/>
              <a:gd name="T49" fmla="*/ 2 h 394"/>
              <a:gd name="T50" fmla="*/ 5702 w 5702"/>
              <a:gd name="T51" fmla="*/ 5 h 394"/>
              <a:gd name="T52" fmla="*/ 5513 w 5702"/>
              <a:gd name="T53" fmla="*/ 72 h 394"/>
              <a:gd name="T54" fmla="*/ 5116 w 5702"/>
              <a:gd name="T55" fmla="*/ 70 h 394"/>
              <a:gd name="T56" fmla="*/ 4689 w 5702"/>
              <a:gd name="T57" fmla="*/ 68 h 394"/>
              <a:gd name="T58" fmla="*/ 4358 w 5702"/>
              <a:gd name="T59" fmla="*/ 70 h 394"/>
              <a:gd name="T60" fmla="*/ 4073 w 5702"/>
              <a:gd name="T61" fmla="*/ 72 h 394"/>
              <a:gd name="T62" fmla="*/ 3836 w 5702"/>
              <a:gd name="T63" fmla="*/ 75 h 394"/>
              <a:gd name="T64" fmla="*/ 3648 w 5702"/>
              <a:gd name="T65" fmla="*/ 80 h 394"/>
              <a:gd name="T66" fmla="*/ 3455 w 5702"/>
              <a:gd name="T67" fmla="*/ 98 h 394"/>
              <a:gd name="T68" fmla="*/ 3293 w 5702"/>
              <a:gd name="T69" fmla="*/ 127 h 394"/>
              <a:gd name="T70" fmla="*/ 3162 w 5702"/>
              <a:gd name="T71" fmla="*/ 167 h 394"/>
              <a:gd name="T72" fmla="*/ 3056 w 5702"/>
              <a:gd name="T73" fmla="*/ 214 h 394"/>
              <a:gd name="T74" fmla="*/ 2974 w 5702"/>
              <a:gd name="T75" fmla="*/ 266 h 394"/>
              <a:gd name="T76" fmla="*/ 2911 w 5702"/>
              <a:gd name="T77" fmla="*/ 320 h 394"/>
              <a:gd name="T78" fmla="*/ 2868 w 5702"/>
              <a:gd name="T79" fmla="*/ 371 h 394"/>
              <a:gd name="T80" fmla="*/ 2835 w 5702"/>
              <a:gd name="T81" fmla="*/ 371 h 394"/>
              <a:gd name="T82" fmla="*/ 2791 w 5702"/>
              <a:gd name="T83" fmla="*/ 320 h 394"/>
              <a:gd name="T84" fmla="*/ 2730 w 5702"/>
              <a:gd name="T85" fmla="*/ 266 h 394"/>
              <a:gd name="T86" fmla="*/ 2647 w 5702"/>
              <a:gd name="T87" fmla="*/ 214 h 394"/>
              <a:gd name="T88" fmla="*/ 2542 w 5702"/>
              <a:gd name="T89" fmla="*/ 167 h 394"/>
              <a:gd name="T90" fmla="*/ 2410 w 5702"/>
              <a:gd name="T91" fmla="*/ 127 h 394"/>
              <a:gd name="T92" fmla="*/ 2248 w 5702"/>
              <a:gd name="T93" fmla="*/ 98 h 394"/>
              <a:gd name="T94" fmla="*/ 2055 w 5702"/>
              <a:gd name="T95" fmla="*/ 80 h 394"/>
              <a:gd name="T96" fmla="*/ 1867 w 5702"/>
              <a:gd name="T97" fmla="*/ 75 h 394"/>
              <a:gd name="T98" fmla="*/ 1630 w 5702"/>
              <a:gd name="T99" fmla="*/ 72 h 394"/>
              <a:gd name="T100" fmla="*/ 1344 w 5702"/>
              <a:gd name="T101" fmla="*/ 70 h 394"/>
              <a:gd name="T102" fmla="*/ 1014 w 5702"/>
              <a:gd name="T103" fmla="*/ 68 h 394"/>
              <a:gd name="T104" fmla="*/ 587 w 5702"/>
              <a:gd name="T105" fmla="*/ 70 h 394"/>
              <a:gd name="T106" fmla="*/ 190 w 5702"/>
              <a:gd name="T107" fmla="*/ 72 h 394"/>
              <a:gd name="T108" fmla="*/ 0 w 5702"/>
              <a:gd name="T109" fmla="*/ 5 h 394"/>
              <a:gd name="T110" fmla="*/ 385 w 5702"/>
              <a:gd name="T111" fmla="*/ 2 h 394"/>
              <a:gd name="T112" fmla="*/ 796 w 5702"/>
              <a:gd name="T113" fmla="*/ 0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702" h="394">
                <a:moveTo>
                  <a:pt x="1014" y="0"/>
                </a:moveTo>
                <a:lnTo>
                  <a:pt x="1184" y="0"/>
                </a:lnTo>
                <a:lnTo>
                  <a:pt x="1344" y="0"/>
                </a:lnTo>
                <a:lnTo>
                  <a:pt x="1492" y="2"/>
                </a:lnTo>
                <a:lnTo>
                  <a:pt x="1630" y="4"/>
                </a:lnTo>
                <a:lnTo>
                  <a:pt x="1754" y="5"/>
                </a:lnTo>
                <a:lnTo>
                  <a:pt x="1867" y="7"/>
                </a:lnTo>
                <a:lnTo>
                  <a:pt x="1968" y="11"/>
                </a:lnTo>
                <a:lnTo>
                  <a:pt x="2055" y="12"/>
                </a:lnTo>
                <a:lnTo>
                  <a:pt x="2156" y="19"/>
                </a:lnTo>
                <a:lnTo>
                  <a:pt x="2248" y="30"/>
                </a:lnTo>
                <a:lnTo>
                  <a:pt x="2333" y="42"/>
                </a:lnTo>
                <a:lnTo>
                  <a:pt x="2410" y="59"/>
                </a:lnTo>
                <a:lnTo>
                  <a:pt x="2480" y="78"/>
                </a:lnTo>
                <a:lnTo>
                  <a:pt x="2542" y="99"/>
                </a:lnTo>
                <a:lnTo>
                  <a:pt x="2598" y="122"/>
                </a:lnTo>
                <a:lnTo>
                  <a:pt x="2647" y="146"/>
                </a:lnTo>
                <a:lnTo>
                  <a:pt x="2690" y="172"/>
                </a:lnTo>
                <a:lnTo>
                  <a:pt x="2730" y="199"/>
                </a:lnTo>
                <a:lnTo>
                  <a:pt x="2763" y="225"/>
                </a:lnTo>
                <a:lnTo>
                  <a:pt x="2791" y="253"/>
                </a:lnTo>
                <a:lnTo>
                  <a:pt x="2816" y="277"/>
                </a:lnTo>
                <a:lnTo>
                  <a:pt x="2835" y="303"/>
                </a:lnTo>
                <a:lnTo>
                  <a:pt x="2852" y="326"/>
                </a:lnTo>
                <a:lnTo>
                  <a:pt x="2868" y="303"/>
                </a:lnTo>
                <a:lnTo>
                  <a:pt x="2887" y="277"/>
                </a:lnTo>
                <a:lnTo>
                  <a:pt x="2911" y="253"/>
                </a:lnTo>
                <a:lnTo>
                  <a:pt x="2939" y="225"/>
                </a:lnTo>
                <a:lnTo>
                  <a:pt x="2974" y="199"/>
                </a:lnTo>
                <a:lnTo>
                  <a:pt x="3012" y="172"/>
                </a:lnTo>
                <a:lnTo>
                  <a:pt x="3056" y="146"/>
                </a:lnTo>
                <a:lnTo>
                  <a:pt x="3105" y="122"/>
                </a:lnTo>
                <a:lnTo>
                  <a:pt x="3162" y="99"/>
                </a:lnTo>
                <a:lnTo>
                  <a:pt x="3223" y="78"/>
                </a:lnTo>
                <a:lnTo>
                  <a:pt x="3293" y="59"/>
                </a:lnTo>
                <a:lnTo>
                  <a:pt x="3369" y="42"/>
                </a:lnTo>
                <a:lnTo>
                  <a:pt x="3455" y="30"/>
                </a:lnTo>
                <a:lnTo>
                  <a:pt x="3547" y="19"/>
                </a:lnTo>
                <a:lnTo>
                  <a:pt x="3648" y="12"/>
                </a:lnTo>
                <a:lnTo>
                  <a:pt x="3735" y="11"/>
                </a:lnTo>
                <a:lnTo>
                  <a:pt x="3836" y="7"/>
                </a:lnTo>
                <a:lnTo>
                  <a:pt x="3949" y="5"/>
                </a:lnTo>
                <a:lnTo>
                  <a:pt x="4073" y="4"/>
                </a:lnTo>
                <a:lnTo>
                  <a:pt x="4210" y="2"/>
                </a:lnTo>
                <a:lnTo>
                  <a:pt x="4358" y="0"/>
                </a:lnTo>
                <a:lnTo>
                  <a:pt x="4519" y="0"/>
                </a:lnTo>
                <a:lnTo>
                  <a:pt x="4689" y="0"/>
                </a:lnTo>
                <a:lnTo>
                  <a:pt x="4907" y="0"/>
                </a:lnTo>
                <a:lnTo>
                  <a:pt x="5116" y="2"/>
                </a:lnTo>
                <a:lnTo>
                  <a:pt x="5318" y="2"/>
                </a:lnTo>
                <a:lnTo>
                  <a:pt x="5513" y="4"/>
                </a:lnTo>
                <a:lnTo>
                  <a:pt x="5702" y="5"/>
                </a:lnTo>
                <a:lnTo>
                  <a:pt x="5702" y="73"/>
                </a:lnTo>
                <a:lnTo>
                  <a:pt x="5513" y="72"/>
                </a:lnTo>
                <a:lnTo>
                  <a:pt x="5318" y="70"/>
                </a:lnTo>
                <a:lnTo>
                  <a:pt x="5116" y="70"/>
                </a:lnTo>
                <a:lnTo>
                  <a:pt x="4907" y="68"/>
                </a:lnTo>
                <a:lnTo>
                  <a:pt x="4689" y="68"/>
                </a:lnTo>
                <a:lnTo>
                  <a:pt x="4519" y="68"/>
                </a:lnTo>
                <a:lnTo>
                  <a:pt x="4358" y="70"/>
                </a:lnTo>
                <a:lnTo>
                  <a:pt x="4210" y="70"/>
                </a:lnTo>
                <a:lnTo>
                  <a:pt x="4073" y="72"/>
                </a:lnTo>
                <a:lnTo>
                  <a:pt x="3949" y="73"/>
                </a:lnTo>
                <a:lnTo>
                  <a:pt x="3836" y="75"/>
                </a:lnTo>
                <a:lnTo>
                  <a:pt x="3735" y="78"/>
                </a:lnTo>
                <a:lnTo>
                  <a:pt x="3648" y="80"/>
                </a:lnTo>
                <a:lnTo>
                  <a:pt x="3547" y="87"/>
                </a:lnTo>
                <a:lnTo>
                  <a:pt x="3455" y="98"/>
                </a:lnTo>
                <a:lnTo>
                  <a:pt x="3369" y="110"/>
                </a:lnTo>
                <a:lnTo>
                  <a:pt x="3293" y="127"/>
                </a:lnTo>
                <a:lnTo>
                  <a:pt x="3223" y="146"/>
                </a:lnTo>
                <a:lnTo>
                  <a:pt x="3162" y="167"/>
                </a:lnTo>
                <a:lnTo>
                  <a:pt x="3105" y="190"/>
                </a:lnTo>
                <a:lnTo>
                  <a:pt x="3056" y="214"/>
                </a:lnTo>
                <a:lnTo>
                  <a:pt x="3012" y="240"/>
                </a:lnTo>
                <a:lnTo>
                  <a:pt x="2974" y="266"/>
                </a:lnTo>
                <a:lnTo>
                  <a:pt x="2939" y="293"/>
                </a:lnTo>
                <a:lnTo>
                  <a:pt x="2911" y="320"/>
                </a:lnTo>
                <a:lnTo>
                  <a:pt x="2887" y="345"/>
                </a:lnTo>
                <a:lnTo>
                  <a:pt x="2868" y="371"/>
                </a:lnTo>
                <a:lnTo>
                  <a:pt x="2852" y="394"/>
                </a:lnTo>
                <a:lnTo>
                  <a:pt x="2835" y="371"/>
                </a:lnTo>
                <a:lnTo>
                  <a:pt x="2816" y="345"/>
                </a:lnTo>
                <a:lnTo>
                  <a:pt x="2791" y="320"/>
                </a:lnTo>
                <a:lnTo>
                  <a:pt x="2763" y="293"/>
                </a:lnTo>
                <a:lnTo>
                  <a:pt x="2730" y="266"/>
                </a:lnTo>
                <a:lnTo>
                  <a:pt x="2690" y="240"/>
                </a:lnTo>
                <a:lnTo>
                  <a:pt x="2647" y="214"/>
                </a:lnTo>
                <a:lnTo>
                  <a:pt x="2598" y="190"/>
                </a:lnTo>
                <a:lnTo>
                  <a:pt x="2542" y="167"/>
                </a:lnTo>
                <a:lnTo>
                  <a:pt x="2480" y="146"/>
                </a:lnTo>
                <a:lnTo>
                  <a:pt x="2410" y="127"/>
                </a:lnTo>
                <a:lnTo>
                  <a:pt x="2333" y="110"/>
                </a:lnTo>
                <a:lnTo>
                  <a:pt x="2248" y="98"/>
                </a:lnTo>
                <a:lnTo>
                  <a:pt x="2156" y="87"/>
                </a:lnTo>
                <a:lnTo>
                  <a:pt x="2055" y="80"/>
                </a:lnTo>
                <a:lnTo>
                  <a:pt x="1968" y="78"/>
                </a:lnTo>
                <a:lnTo>
                  <a:pt x="1867" y="75"/>
                </a:lnTo>
                <a:lnTo>
                  <a:pt x="1754" y="73"/>
                </a:lnTo>
                <a:lnTo>
                  <a:pt x="1630" y="72"/>
                </a:lnTo>
                <a:lnTo>
                  <a:pt x="1492" y="70"/>
                </a:lnTo>
                <a:lnTo>
                  <a:pt x="1344" y="70"/>
                </a:lnTo>
                <a:lnTo>
                  <a:pt x="1184" y="68"/>
                </a:lnTo>
                <a:lnTo>
                  <a:pt x="1014" y="68"/>
                </a:lnTo>
                <a:lnTo>
                  <a:pt x="796" y="68"/>
                </a:lnTo>
                <a:lnTo>
                  <a:pt x="587" y="70"/>
                </a:lnTo>
                <a:lnTo>
                  <a:pt x="385" y="70"/>
                </a:lnTo>
                <a:lnTo>
                  <a:pt x="190" y="72"/>
                </a:lnTo>
                <a:lnTo>
                  <a:pt x="0" y="73"/>
                </a:lnTo>
                <a:lnTo>
                  <a:pt x="0" y="5"/>
                </a:lnTo>
                <a:lnTo>
                  <a:pt x="190" y="4"/>
                </a:lnTo>
                <a:lnTo>
                  <a:pt x="385" y="2"/>
                </a:lnTo>
                <a:lnTo>
                  <a:pt x="587" y="2"/>
                </a:lnTo>
                <a:lnTo>
                  <a:pt x="796" y="0"/>
                </a:lnTo>
                <a:lnTo>
                  <a:pt x="1014" y="0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5EB2B6">
                  <a:lumMod val="20000"/>
                  <a:lumOff val="80000"/>
                </a:srgbClr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468398"/>
            <a:ext cx="1349719" cy="40466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-24680" y="6436962"/>
            <a:ext cx="54726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    </a:t>
            </a:r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A09096AF-27B2-499C-A21C-C65C892B8B1D}"/>
              </a:ext>
            </a:extLst>
          </p:cNvPr>
          <p:cNvSpPr txBox="1">
            <a:spLocks/>
          </p:cNvSpPr>
          <p:nvPr/>
        </p:nvSpPr>
        <p:spPr bwMode="black">
          <a:xfrm>
            <a:off x="407368" y="122882"/>
            <a:ext cx="1092519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第二讲 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黑体" pitchFamily="49" charset="-122"/>
                <a:cs typeface="+mj-cs"/>
              </a:rPr>
              <a:t>感知器  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黑体" pitchFamily="49" charset="-122"/>
                <a:cs typeface="+mj-cs"/>
              </a:rPr>
              <a:t> (</a:t>
            </a:r>
            <a:r>
              <a:rPr kumimoji="0" lang="en-US" altLang="zh-CN" sz="3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黑体" pitchFamily="49" charset="-122"/>
                <a:cs typeface="+mj-cs"/>
              </a:rPr>
              <a:t>Perceptron for Pattern Recognition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黑体" pitchFamily="49" charset="-122"/>
                <a:cs typeface="+mj-cs"/>
              </a:rPr>
              <a:t>)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ahnschrift SemiBold SemiConden" panose="020B0502040204020203" pitchFamily="34" charset="0"/>
              <a:ea typeface="黑体" pitchFamily="49" charset="-122"/>
              <a:cs typeface="+mj-cs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A11AAC-03BE-45BB-A5C8-11C5A0B0B1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F88BD772-5058-4C4E-B160-29432EB98E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859" y="1228890"/>
            <a:ext cx="11055667" cy="3937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ts val="3800"/>
              </a:lnSpc>
            </a:pP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2.1 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感知器模型参数空间 </a:t>
            </a:r>
            <a:endParaRPr lang="en-US" altLang="zh-CN" sz="2400" b="1" dirty="0">
              <a:solidFill>
                <a:srgbClr val="000000"/>
              </a:solidFill>
              <a:latin typeface="宋体" panose="02010600030101010101" pitchFamily="2" charset="-122"/>
            </a:endParaRPr>
          </a:p>
          <a:p>
            <a:pPr>
              <a:lnSpc>
                <a:spcPts val="3800"/>
              </a:lnSpc>
            </a:pP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           </a:t>
            </a:r>
            <a:r>
              <a:rPr kumimoji="1" lang="zh-CN" altLang="en-US" sz="2400" b="1" i="1" dirty="0">
                <a:solidFill>
                  <a:srgbClr val="C00000"/>
                </a:solidFill>
                <a:latin typeface="Times New Roman" panose="02020603050405020304" pitchFamily="18" charset="0"/>
              </a:rPr>
              <a:t>在</a:t>
            </a:r>
            <a:r>
              <a:rPr kumimoji="1" lang="en-US" altLang="zh-CN" sz="2400" b="1" i="1" dirty="0">
                <a:solidFill>
                  <a:srgbClr val="C00000"/>
                </a:solidFill>
                <a:latin typeface="Times New Roman" panose="02020603050405020304" pitchFamily="18" charset="0"/>
              </a:rPr>
              <a:t>R</a:t>
            </a:r>
            <a:r>
              <a:rPr kumimoji="1" lang="en-US" altLang="zh-CN" sz="2400" b="1" i="1" baseline="30000" dirty="0">
                <a:solidFill>
                  <a:srgbClr val="C00000"/>
                </a:solidFill>
                <a:latin typeface="Times New Roman" panose="02020603050405020304" pitchFamily="18" charset="0"/>
              </a:rPr>
              <a:t>d</a:t>
            </a:r>
            <a:r>
              <a:rPr kumimoji="1" lang="zh-CN" altLang="en-US" sz="2400" b="1" i="1" dirty="0">
                <a:solidFill>
                  <a:srgbClr val="C00000"/>
                </a:solidFill>
                <a:latin typeface="Times New Roman" panose="02020603050405020304" pitchFamily="18" charset="0"/>
              </a:rPr>
              <a:t>空间的超平面的线性分类面</a:t>
            </a:r>
            <a:endParaRPr lang="en-US" altLang="zh-CN" sz="2400" b="1" dirty="0">
              <a:solidFill>
                <a:srgbClr val="C00000"/>
              </a:solidFill>
              <a:latin typeface="宋体" panose="02010600030101010101" pitchFamily="2" charset="-122"/>
            </a:endParaRPr>
          </a:p>
          <a:p>
            <a:pPr>
              <a:lnSpc>
                <a:spcPts val="3800"/>
              </a:lnSpc>
            </a:pP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2.2 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感知器算法 </a:t>
            </a: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(</a:t>
            </a:r>
            <a:r>
              <a:rPr lang="en-US" altLang="zh-CN" sz="2400" b="1" i="1" dirty="0">
                <a:solidFill>
                  <a:srgbClr val="000000"/>
                </a:solidFill>
                <a:latin typeface="宋体" panose="02010600030101010101" pitchFamily="2" charset="-122"/>
              </a:rPr>
              <a:t>PLA</a:t>
            </a: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)</a:t>
            </a:r>
          </a:p>
          <a:p>
            <a:pPr eaLnBrk="1" hangingPunct="1">
              <a:lnSpc>
                <a:spcPts val="3800"/>
              </a:lnSpc>
            </a:pPr>
            <a:r>
              <a:rPr kumimoji="1" lang="en-US" altLang="zh-CN" sz="2400" b="1" i="1" dirty="0">
                <a:solidFill>
                  <a:srgbClr val="FF00FF"/>
                </a:solidFill>
                <a:latin typeface="Times New Roman" panose="02020603050405020304" pitchFamily="18" charset="0"/>
              </a:rPr>
              <a:t>                      </a:t>
            </a:r>
            <a:r>
              <a:rPr kumimoji="1" lang="zh-CN" altLang="en-US" sz="2400" b="1" i="1" dirty="0">
                <a:solidFill>
                  <a:srgbClr val="C00000"/>
                </a:solidFill>
                <a:latin typeface="Times New Roman" panose="02020603050405020304" pitchFamily="18" charset="0"/>
              </a:rPr>
              <a:t>通过迭代的方式对错分样本的分类面进行修正</a:t>
            </a:r>
            <a:endParaRPr lang="en-US" altLang="zh-CN" sz="2400" b="1" dirty="0">
              <a:solidFill>
                <a:srgbClr val="C00000"/>
              </a:solidFill>
              <a:latin typeface="宋体" panose="02010600030101010101" pitchFamily="2" charset="-122"/>
            </a:endParaRPr>
          </a:p>
          <a:p>
            <a:pPr>
              <a:lnSpc>
                <a:spcPts val="3800"/>
              </a:lnSpc>
            </a:pP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2.3 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感知器算法的收敛性 </a:t>
            </a:r>
            <a:endParaRPr lang="en-US" altLang="zh-CN" sz="2400" b="1" dirty="0">
              <a:solidFill>
                <a:srgbClr val="000000"/>
              </a:solidFill>
              <a:latin typeface="宋体" panose="02010600030101010101" pitchFamily="2" charset="-122"/>
            </a:endParaRPr>
          </a:p>
          <a:p>
            <a:pPr eaLnBrk="1" hangingPunct="1">
              <a:lnSpc>
                <a:spcPts val="3800"/>
              </a:lnSpc>
            </a:pPr>
            <a:r>
              <a:rPr kumimoji="1" lang="en-US" altLang="zh-CN" sz="2400" b="1" i="1" dirty="0">
                <a:solidFill>
                  <a:srgbClr val="FF00FF"/>
                </a:solidFill>
                <a:latin typeface="Times New Roman" panose="02020603050405020304" pitchFamily="18" charset="0"/>
              </a:rPr>
              <a:t>                      </a:t>
            </a:r>
            <a:r>
              <a:rPr kumimoji="1" lang="zh-CN" altLang="en-US" sz="2400" b="1" i="1" dirty="0">
                <a:solidFill>
                  <a:srgbClr val="C00000"/>
                </a:solidFill>
                <a:latin typeface="Times New Roman" panose="02020603050405020304" pitchFamily="18" charset="0"/>
              </a:rPr>
              <a:t>如果训练样本集是线性可分的，算法能对所有的样本正确分类并停止</a:t>
            </a:r>
            <a:endParaRPr lang="en-US" altLang="zh-CN" sz="2400" b="1" dirty="0">
              <a:solidFill>
                <a:srgbClr val="C00000"/>
              </a:solidFill>
              <a:latin typeface="宋体" panose="02010600030101010101" pitchFamily="2" charset="-122"/>
            </a:endParaRPr>
          </a:p>
          <a:p>
            <a:pPr>
              <a:lnSpc>
                <a:spcPts val="3800"/>
              </a:lnSpc>
            </a:pP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2.4 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线性不可分情况 </a:t>
            </a:r>
            <a:endParaRPr lang="en-US" altLang="zh-CN" sz="2400" b="1" dirty="0">
              <a:solidFill>
                <a:srgbClr val="000000"/>
              </a:solidFill>
              <a:latin typeface="宋体" panose="02010600030101010101" pitchFamily="2" charset="-122"/>
            </a:endParaRPr>
          </a:p>
          <a:p>
            <a:pPr eaLnBrk="1" hangingPunct="1">
              <a:lnSpc>
                <a:spcPts val="3800"/>
              </a:lnSpc>
            </a:pP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           </a:t>
            </a:r>
            <a:r>
              <a:rPr kumimoji="1" lang="zh-CN" altLang="en-US" sz="2400" b="1" i="1" dirty="0">
                <a:solidFill>
                  <a:srgbClr val="C00000"/>
                </a:solidFill>
                <a:latin typeface="Times New Roman" panose="02020603050405020304" pitchFamily="18" charset="0"/>
              </a:rPr>
              <a:t>通过“</a:t>
            </a:r>
            <a:r>
              <a:rPr kumimoji="1" lang="en-US" altLang="zh-CN" sz="2400" b="1" i="1" dirty="0">
                <a:solidFill>
                  <a:srgbClr val="C00000"/>
                </a:solidFill>
                <a:latin typeface="Times New Roman" panose="02020603050405020304" pitchFamily="18" charset="0"/>
              </a:rPr>
              <a:t>Pocket</a:t>
            </a:r>
            <a:r>
              <a:rPr kumimoji="1" lang="zh-CN" altLang="en-US" sz="2400" b="1" i="1" dirty="0">
                <a:solidFill>
                  <a:srgbClr val="C00000"/>
                </a:solidFill>
                <a:latin typeface="Times New Roman" panose="02020603050405020304" pitchFamily="18" charset="0"/>
              </a:rPr>
              <a:t>”算法在设置的迭代次数下寻找相对最佳的分类面</a:t>
            </a:r>
            <a:endParaRPr lang="en-US" altLang="zh-CN" sz="2400" b="1" dirty="0">
              <a:solidFill>
                <a:srgbClr val="C00000"/>
              </a:solidFill>
              <a:latin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9602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82565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lvl="0">
              <a:defRPr/>
            </a:pPr>
            <a:r>
              <a:rPr kumimoji="0" lang="zh-CN" altLang="en-US" sz="5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为什么做模式识别</a:t>
            </a:r>
            <a:r>
              <a:rPr kumimoji="0" lang="en-US" altLang="zh-CN" sz="5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?</a:t>
            </a:r>
            <a:endParaRPr kumimoji="0" lang="en-US" sz="50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80C602C-7616-41AD-9C8D-E1A8447D86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7" y="1399599"/>
            <a:ext cx="6903720" cy="4605548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595E0ED6-46BC-4B8B-B927-DCF2E00C4FFB}"/>
              </a:ext>
            </a:extLst>
          </p:cNvPr>
          <p:cNvSpPr/>
          <p:nvPr/>
        </p:nvSpPr>
        <p:spPr>
          <a:xfrm>
            <a:off x="6787896" y="2619858"/>
            <a:ext cx="544982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5000" b="1" dirty="0">
                <a:ea typeface="宋体" pitchFamily="2" charset="-122"/>
              </a:rPr>
              <a:t>人类自然语言理解与生成（</a:t>
            </a:r>
            <a:r>
              <a:rPr lang="en-US" altLang="zh-CN" sz="5000" b="1" dirty="0" err="1">
                <a:ea typeface="宋体" pitchFamily="2" charset="-122"/>
              </a:rPr>
              <a:t>ChatGPT</a:t>
            </a:r>
            <a:r>
              <a:rPr lang="zh-CN" altLang="en-US" sz="5000" b="1" dirty="0">
                <a:ea typeface="宋体" pitchFamily="2" charset="-122"/>
              </a:rPr>
              <a:t>）</a:t>
            </a:r>
            <a:endParaRPr lang="zh-CN" altLang="en-US" sz="5000" b="1" dirty="0"/>
          </a:p>
        </p:txBody>
      </p:sp>
    </p:spTree>
    <p:extLst>
      <p:ext uri="{BB962C8B-B14F-4D97-AF65-F5344CB8AC3E}">
        <p14:creationId xmlns:p14="http://schemas.microsoft.com/office/powerpoint/2010/main" val="4067453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black">
          <a:xfrm>
            <a:off x="327460" y="82565"/>
            <a:ext cx="770485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lvl="0">
              <a:defRPr/>
            </a:pPr>
            <a:r>
              <a:rPr kumimoji="0" lang="zh-CN" altLang="en-US" sz="5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为什么做模式识别</a:t>
            </a:r>
            <a:r>
              <a:rPr kumimoji="0" lang="en-US" altLang="zh-CN" sz="5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?</a:t>
            </a:r>
            <a:endParaRPr kumimoji="0" lang="en-US" sz="50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37" y="6454851"/>
            <a:ext cx="1349719" cy="40466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24680" y="6436540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E48CC0-79A6-4F46-9DBC-B02B83C10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95E0ED6-46BC-4B8B-B927-DCF2E00C4FFB}"/>
              </a:ext>
            </a:extLst>
          </p:cNvPr>
          <p:cNvSpPr/>
          <p:nvPr/>
        </p:nvSpPr>
        <p:spPr>
          <a:xfrm>
            <a:off x="6787896" y="2619858"/>
            <a:ext cx="544982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500" b="1" dirty="0">
                <a:ea typeface="宋体" pitchFamily="2" charset="-122"/>
              </a:rPr>
              <a:t>基于文本的视频生成（</a:t>
            </a:r>
            <a:r>
              <a:rPr lang="en-US" altLang="zh-CN" sz="4500" b="1" dirty="0">
                <a:ea typeface="宋体" pitchFamily="2" charset="-122"/>
              </a:rPr>
              <a:t>Sora</a:t>
            </a:r>
            <a:r>
              <a:rPr lang="zh-CN" altLang="en-US" sz="4500" b="1" dirty="0">
                <a:ea typeface="宋体" pitchFamily="2" charset="-122"/>
              </a:rPr>
              <a:t>）</a:t>
            </a:r>
            <a:endParaRPr lang="zh-CN" altLang="en-US" sz="4500" b="1" dirty="0"/>
          </a:p>
        </p:txBody>
      </p:sp>
      <p:pic>
        <p:nvPicPr>
          <p:cNvPr id="4" name="sora">
            <a:hlinkClick r:id="" action="ppaction://media"/>
            <a:extLst>
              <a:ext uri="{FF2B5EF4-FFF2-40B4-BE49-F238E27FC236}">
                <a16:creationId xmlns:a16="http://schemas.microsoft.com/office/drawing/2014/main" id="{28D9F381-DD12-44D7-97D8-B39D02156E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336" y="1152144"/>
            <a:ext cx="6892527" cy="516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170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0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/>
          </p:cNvSpPr>
          <p:nvPr/>
        </p:nvSpPr>
        <p:spPr bwMode="auto">
          <a:xfrm>
            <a:off x="0" y="5589240"/>
            <a:ext cx="12192000" cy="864096"/>
          </a:xfrm>
          <a:custGeom>
            <a:avLst/>
            <a:gdLst>
              <a:gd name="T0" fmla="*/ 1115 w 5702"/>
              <a:gd name="T1" fmla="*/ 0 h 1219"/>
              <a:gd name="T2" fmla="*/ 1277 w 5702"/>
              <a:gd name="T3" fmla="*/ 0 h 1219"/>
              <a:gd name="T4" fmla="*/ 1428 w 5702"/>
              <a:gd name="T5" fmla="*/ 2 h 1219"/>
              <a:gd name="T6" fmla="*/ 1569 w 5702"/>
              <a:gd name="T7" fmla="*/ 2 h 1219"/>
              <a:gd name="T8" fmla="*/ 1698 w 5702"/>
              <a:gd name="T9" fmla="*/ 4 h 1219"/>
              <a:gd name="T10" fmla="*/ 1816 w 5702"/>
              <a:gd name="T11" fmla="*/ 6 h 1219"/>
              <a:gd name="T12" fmla="*/ 1922 w 5702"/>
              <a:gd name="T13" fmla="*/ 7 h 1219"/>
              <a:gd name="T14" fmla="*/ 2018 w 5702"/>
              <a:gd name="T15" fmla="*/ 11 h 1219"/>
              <a:gd name="T16" fmla="*/ 2102 w 5702"/>
              <a:gd name="T17" fmla="*/ 14 h 1219"/>
              <a:gd name="T18" fmla="*/ 2201 w 5702"/>
              <a:gd name="T19" fmla="*/ 20 h 1219"/>
              <a:gd name="T20" fmla="*/ 2293 w 5702"/>
              <a:gd name="T21" fmla="*/ 32 h 1219"/>
              <a:gd name="T22" fmla="*/ 2375 w 5702"/>
              <a:gd name="T23" fmla="*/ 46 h 1219"/>
              <a:gd name="T24" fmla="*/ 2452 w 5702"/>
              <a:gd name="T25" fmla="*/ 63 h 1219"/>
              <a:gd name="T26" fmla="*/ 2518 w 5702"/>
              <a:gd name="T27" fmla="*/ 84 h 1219"/>
              <a:gd name="T28" fmla="*/ 2579 w 5702"/>
              <a:gd name="T29" fmla="*/ 107 h 1219"/>
              <a:gd name="T30" fmla="*/ 2633 w 5702"/>
              <a:gd name="T31" fmla="*/ 131 h 1219"/>
              <a:gd name="T32" fmla="*/ 2680 w 5702"/>
              <a:gd name="T33" fmla="*/ 157 h 1219"/>
              <a:gd name="T34" fmla="*/ 2722 w 5702"/>
              <a:gd name="T35" fmla="*/ 185 h 1219"/>
              <a:gd name="T36" fmla="*/ 2756 w 5702"/>
              <a:gd name="T37" fmla="*/ 213 h 1219"/>
              <a:gd name="T38" fmla="*/ 2788 w 5702"/>
              <a:gd name="T39" fmla="*/ 241 h 1219"/>
              <a:gd name="T40" fmla="*/ 2812 w 5702"/>
              <a:gd name="T41" fmla="*/ 269 h 1219"/>
              <a:gd name="T42" fmla="*/ 2835 w 5702"/>
              <a:gd name="T43" fmla="*/ 295 h 1219"/>
              <a:gd name="T44" fmla="*/ 2852 w 5702"/>
              <a:gd name="T45" fmla="*/ 319 h 1219"/>
              <a:gd name="T46" fmla="*/ 2868 w 5702"/>
              <a:gd name="T47" fmla="*/ 295 h 1219"/>
              <a:gd name="T48" fmla="*/ 2891 w 5702"/>
              <a:gd name="T49" fmla="*/ 269 h 1219"/>
              <a:gd name="T50" fmla="*/ 2915 w 5702"/>
              <a:gd name="T51" fmla="*/ 241 h 1219"/>
              <a:gd name="T52" fmla="*/ 2946 w 5702"/>
              <a:gd name="T53" fmla="*/ 213 h 1219"/>
              <a:gd name="T54" fmla="*/ 2981 w 5702"/>
              <a:gd name="T55" fmla="*/ 185 h 1219"/>
              <a:gd name="T56" fmla="*/ 3023 w 5702"/>
              <a:gd name="T57" fmla="*/ 157 h 1219"/>
              <a:gd name="T58" fmla="*/ 3070 w 5702"/>
              <a:gd name="T59" fmla="*/ 131 h 1219"/>
              <a:gd name="T60" fmla="*/ 3124 w 5702"/>
              <a:gd name="T61" fmla="*/ 107 h 1219"/>
              <a:gd name="T62" fmla="*/ 3185 w 5702"/>
              <a:gd name="T63" fmla="*/ 84 h 1219"/>
              <a:gd name="T64" fmla="*/ 3253 w 5702"/>
              <a:gd name="T65" fmla="*/ 63 h 1219"/>
              <a:gd name="T66" fmla="*/ 3328 w 5702"/>
              <a:gd name="T67" fmla="*/ 46 h 1219"/>
              <a:gd name="T68" fmla="*/ 3409 w 5702"/>
              <a:gd name="T69" fmla="*/ 32 h 1219"/>
              <a:gd name="T70" fmla="*/ 3502 w 5702"/>
              <a:gd name="T71" fmla="*/ 20 h 1219"/>
              <a:gd name="T72" fmla="*/ 3601 w 5702"/>
              <a:gd name="T73" fmla="*/ 14 h 1219"/>
              <a:gd name="T74" fmla="*/ 3684 w 5702"/>
              <a:gd name="T75" fmla="*/ 11 h 1219"/>
              <a:gd name="T76" fmla="*/ 3780 w 5702"/>
              <a:gd name="T77" fmla="*/ 7 h 1219"/>
              <a:gd name="T78" fmla="*/ 3886 w 5702"/>
              <a:gd name="T79" fmla="*/ 6 h 1219"/>
              <a:gd name="T80" fmla="*/ 4005 w 5702"/>
              <a:gd name="T81" fmla="*/ 4 h 1219"/>
              <a:gd name="T82" fmla="*/ 4134 w 5702"/>
              <a:gd name="T83" fmla="*/ 2 h 1219"/>
              <a:gd name="T84" fmla="*/ 4275 w 5702"/>
              <a:gd name="T85" fmla="*/ 2 h 1219"/>
              <a:gd name="T86" fmla="*/ 4426 w 5702"/>
              <a:gd name="T87" fmla="*/ 0 h 1219"/>
              <a:gd name="T88" fmla="*/ 4588 w 5702"/>
              <a:gd name="T89" fmla="*/ 0 h 1219"/>
              <a:gd name="T90" fmla="*/ 4799 w 5702"/>
              <a:gd name="T91" fmla="*/ 0 h 1219"/>
              <a:gd name="T92" fmla="*/ 4999 w 5702"/>
              <a:gd name="T93" fmla="*/ 2 h 1219"/>
              <a:gd name="T94" fmla="*/ 5189 w 5702"/>
              <a:gd name="T95" fmla="*/ 4 h 1219"/>
              <a:gd name="T96" fmla="*/ 5368 w 5702"/>
              <a:gd name="T97" fmla="*/ 6 h 1219"/>
              <a:gd name="T98" fmla="*/ 5541 w 5702"/>
              <a:gd name="T99" fmla="*/ 7 h 1219"/>
              <a:gd name="T100" fmla="*/ 5702 w 5702"/>
              <a:gd name="T101" fmla="*/ 9 h 1219"/>
              <a:gd name="T102" fmla="*/ 5702 w 5702"/>
              <a:gd name="T103" fmla="*/ 1219 h 1219"/>
              <a:gd name="T104" fmla="*/ 0 w 5702"/>
              <a:gd name="T105" fmla="*/ 1219 h 1219"/>
              <a:gd name="T106" fmla="*/ 0 w 5702"/>
              <a:gd name="T107" fmla="*/ 9 h 1219"/>
              <a:gd name="T108" fmla="*/ 164 w 5702"/>
              <a:gd name="T109" fmla="*/ 7 h 1219"/>
              <a:gd name="T110" fmla="*/ 335 w 5702"/>
              <a:gd name="T111" fmla="*/ 6 h 1219"/>
              <a:gd name="T112" fmla="*/ 514 w 5702"/>
              <a:gd name="T113" fmla="*/ 4 h 1219"/>
              <a:gd name="T114" fmla="*/ 704 w 5702"/>
              <a:gd name="T115" fmla="*/ 2 h 1219"/>
              <a:gd name="T116" fmla="*/ 904 w 5702"/>
              <a:gd name="T117" fmla="*/ 0 h 1219"/>
              <a:gd name="T118" fmla="*/ 1115 w 5702"/>
              <a:gd name="T119" fmla="*/ 0 h 1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702" h="1219">
                <a:moveTo>
                  <a:pt x="1115" y="0"/>
                </a:moveTo>
                <a:lnTo>
                  <a:pt x="1277" y="0"/>
                </a:lnTo>
                <a:lnTo>
                  <a:pt x="1428" y="2"/>
                </a:lnTo>
                <a:lnTo>
                  <a:pt x="1569" y="2"/>
                </a:lnTo>
                <a:lnTo>
                  <a:pt x="1698" y="4"/>
                </a:lnTo>
                <a:lnTo>
                  <a:pt x="1816" y="6"/>
                </a:lnTo>
                <a:lnTo>
                  <a:pt x="1922" y="7"/>
                </a:lnTo>
                <a:lnTo>
                  <a:pt x="2018" y="11"/>
                </a:lnTo>
                <a:lnTo>
                  <a:pt x="2102" y="14"/>
                </a:lnTo>
                <a:lnTo>
                  <a:pt x="2201" y="20"/>
                </a:lnTo>
                <a:lnTo>
                  <a:pt x="2293" y="32"/>
                </a:lnTo>
                <a:lnTo>
                  <a:pt x="2375" y="46"/>
                </a:lnTo>
                <a:lnTo>
                  <a:pt x="2452" y="63"/>
                </a:lnTo>
                <a:lnTo>
                  <a:pt x="2518" y="84"/>
                </a:lnTo>
                <a:lnTo>
                  <a:pt x="2579" y="107"/>
                </a:lnTo>
                <a:lnTo>
                  <a:pt x="2633" y="131"/>
                </a:lnTo>
                <a:lnTo>
                  <a:pt x="2680" y="157"/>
                </a:lnTo>
                <a:lnTo>
                  <a:pt x="2722" y="185"/>
                </a:lnTo>
                <a:lnTo>
                  <a:pt x="2756" y="213"/>
                </a:lnTo>
                <a:lnTo>
                  <a:pt x="2788" y="241"/>
                </a:lnTo>
                <a:lnTo>
                  <a:pt x="2812" y="269"/>
                </a:lnTo>
                <a:lnTo>
                  <a:pt x="2835" y="295"/>
                </a:lnTo>
                <a:lnTo>
                  <a:pt x="2852" y="319"/>
                </a:lnTo>
                <a:lnTo>
                  <a:pt x="2868" y="295"/>
                </a:lnTo>
                <a:lnTo>
                  <a:pt x="2891" y="269"/>
                </a:lnTo>
                <a:lnTo>
                  <a:pt x="2915" y="241"/>
                </a:lnTo>
                <a:lnTo>
                  <a:pt x="2946" y="213"/>
                </a:lnTo>
                <a:lnTo>
                  <a:pt x="2981" y="185"/>
                </a:lnTo>
                <a:lnTo>
                  <a:pt x="3023" y="157"/>
                </a:lnTo>
                <a:lnTo>
                  <a:pt x="3070" y="131"/>
                </a:lnTo>
                <a:lnTo>
                  <a:pt x="3124" y="107"/>
                </a:lnTo>
                <a:lnTo>
                  <a:pt x="3185" y="84"/>
                </a:lnTo>
                <a:lnTo>
                  <a:pt x="3253" y="63"/>
                </a:lnTo>
                <a:lnTo>
                  <a:pt x="3328" y="46"/>
                </a:lnTo>
                <a:lnTo>
                  <a:pt x="3409" y="32"/>
                </a:lnTo>
                <a:lnTo>
                  <a:pt x="3502" y="20"/>
                </a:lnTo>
                <a:lnTo>
                  <a:pt x="3601" y="14"/>
                </a:lnTo>
                <a:lnTo>
                  <a:pt x="3684" y="11"/>
                </a:lnTo>
                <a:lnTo>
                  <a:pt x="3780" y="7"/>
                </a:lnTo>
                <a:lnTo>
                  <a:pt x="3886" y="6"/>
                </a:lnTo>
                <a:lnTo>
                  <a:pt x="4005" y="4"/>
                </a:lnTo>
                <a:lnTo>
                  <a:pt x="4134" y="2"/>
                </a:lnTo>
                <a:lnTo>
                  <a:pt x="4275" y="2"/>
                </a:lnTo>
                <a:lnTo>
                  <a:pt x="4426" y="0"/>
                </a:lnTo>
                <a:lnTo>
                  <a:pt x="4588" y="0"/>
                </a:lnTo>
                <a:lnTo>
                  <a:pt x="4799" y="0"/>
                </a:lnTo>
                <a:lnTo>
                  <a:pt x="4999" y="2"/>
                </a:lnTo>
                <a:lnTo>
                  <a:pt x="5189" y="4"/>
                </a:lnTo>
                <a:lnTo>
                  <a:pt x="5368" y="6"/>
                </a:lnTo>
                <a:lnTo>
                  <a:pt x="5541" y="7"/>
                </a:lnTo>
                <a:lnTo>
                  <a:pt x="5702" y="9"/>
                </a:lnTo>
                <a:lnTo>
                  <a:pt x="5702" y="1219"/>
                </a:lnTo>
                <a:lnTo>
                  <a:pt x="0" y="1219"/>
                </a:lnTo>
                <a:lnTo>
                  <a:pt x="0" y="9"/>
                </a:lnTo>
                <a:lnTo>
                  <a:pt x="164" y="7"/>
                </a:lnTo>
                <a:lnTo>
                  <a:pt x="335" y="6"/>
                </a:lnTo>
                <a:lnTo>
                  <a:pt x="514" y="4"/>
                </a:lnTo>
                <a:lnTo>
                  <a:pt x="704" y="2"/>
                </a:lnTo>
                <a:lnTo>
                  <a:pt x="904" y="0"/>
                </a:lnTo>
                <a:lnTo>
                  <a:pt x="1115" y="0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-24680" y="5425669"/>
            <a:ext cx="12216680" cy="357166"/>
          </a:xfrm>
          <a:custGeom>
            <a:avLst/>
            <a:gdLst>
              <a:gd name="T0" fmla="*/ 1184 w 5702"/>
              <a:gd name="T1" fmla="*/ 0 h 394"/>
              <a:gd name="T2" fmla="*/ 1492 w 5702"/>
              <a:gd name="T3" fmla="*/ 2 h 394"/>
              <a:gd name="T4" fmla="*/ 1754 w 5702"/>
              <a:gd name="T5" fmla="*/ 5 h 394"/>
              <a:gd name="T6" fmla="*/ 1968 w 5702"/>
              <a:gd name="T7" fmla="*/ 11 h 394"/>
              <a:gd name="T8" fmla="*/ 2156 w 5702"/>
              <a:gd name="T9" fmla="*/ 19 h 394"/>
              <a:gd name="T10" fmla="*/ 2333 w 5702"/>
              <a:gd name="T11" fmla="*/ 42 h 394"/>
              <a:gd name="T12" fmla="*/ 2480 w 5702"/>
              <a:gd name="T13" fmla="*/ 78 h 394"/>
              <a:gd name="T14" fmla="*/ 2598 w 5702"/>
              <a:gd name="T15" fmla="*/ 122 h 394"/>
              <a:gd name="T16" fmla="*/ 2690 w 5702"/>
              <a:gd name="T17" fmla="*/ 172 h 394"/>
              <a:gd name="T18" fmla="*/ 2763 w 5702"/>
              <a:gd name="T19" fmla="*/ 225 h 394"/>
              <a:gd name="T20" fmla="*/ 2816 w 5702"/>
              <a:gd name="T21" fmla="*/ 277 h 394"/>
              <a:gd name="T22" fmla="*/ 2852 w 5702"/>
              <a:gd name="T23" fmla="*/ 326 h 394"/>
              <a:gd name="T24" fmla="*/ 2887 w 5702"/>
              <a:gd name="T25" fmla="*/ 277 h 394"/>
              <a:gd name="T26" fmla="*/ 2939 w 5702"/>
              <a:gd name="T27" fmla="*/ 225 h 394"/>
              <a:gd name="T28" fmla="*/ 3012 w 5702"/>
              <a:gd name="T29" fmla="*/ 172 h 394"/>
              <a:gd name="T30" fmla="*/ 3105 w 5702"/>
              <a:gd name="T31" fmla="*/ 122 h 394"/>
              <a:gd name="T32" fmla="*/ 3223 w 5702"/>
              <a:gd name="T33" fmla="*/ 78 h 394"/>
              <a:gd name="T34" fmla="*/ 3369 w 5702"/>
              <a:gd name="T35" fmla="*/ 42 h 394"/>
              <a:gd name="T36" fmla="*/ 3547 w 5702"/>
              <a:gd name="T37" fmla="*/ 19 h 394"/>
              <a:gd name="T38" fmla="*/ 3735 w 5702"/>
              <a:gd name="T39" fmla="*/ 11 h 394"/>
              <a:gd name="T40" fmla="*/ 3949 w 5702"/>
              <a:gd name="T41" fmla="*/ 5 h 394"/>
              <a:gd name="T42" fmla="*/ 4210 w 5702"/>
              <a:gd name="T43" fmla="*/ 2 h 394"/>
              <a:gd name="T44" fmla="*/ 4519 w 5702"/>
              <a:gd name="T45" fmla="*/ 0 h 394"/>
              <a:gd name="T46" fmla="*/ 4907 w 5702"/>
              <a:gd name="T47" fmla="*/ 0 h 394"/>
              <a:gd name="T48" fmla="*/ 5318 w 5702"/>
              <a:gd name="T49" fmla="*/ 2 h 394"/>
              <a:gd name="T50" fmla="*/ 5702 w 5702"/>
              <a:gd name="T51" fmla="*/ 5 h 394"/>
              <a:gd name="T52" fmla="*/ 5513 w 5702"/>
              <a:gd name="T53" fmla="*/ 72 h 394"/>
              <a:gd name="T54" fmla="*/ 5116 w 5702"/>
              <a:gd name="T55" fmla="*/ 70 h 394"/>
              <a:gd name="T56" fmla="*/ 4689 w 5702"/>
              <a:gd name="T57" fmla="*/ 68 h 394"/>
              <a:gd name="T58" fmla="*/ 4358 w 5702"/>
              <a:gd name="T59" fmla="*/ 70 h 394"/>
              <a:gd name="T60" fmla="*/ 4073 w 5702"/>
              <a:gd name="T61" fmla="*/ 72 h 394"/>
              <a:gd name="T62" fmla="*/ 3836 w 5702"/>
              <a:gd name="T63" fmla="*/ 75 h 394"/>
              <a:gd name="T64" fmla="*/ 3648 w 5702"/>
              <a:gd name="T65" fmla="*/ 80 h 394"/>
              <a:gd name="T66" fmla="*/ 3455 w 5702"/>
              <a:gd name="T67" fmla="*/ 98 h 394"/>
              <a:gd name="T68" fmla="*/ 3293 w 5702"/>
              <a:gd name="T69" fmla="*/ 127 h 394"/>
              <a:gd name="T70" fmla="*/ 3162 w 5702"/>
              <a:gd name="T71" fmla="*/ 167 h 394"/>
              <a:gd name="T72" fmla="*/ 3056 w 5702"/>
              <a:gd name="T73" fmla="*/ 214 h 394"/>
              <a:gd name="T74" fmla="*/ 2974 w 5702"/>
              <a:gd name="T75" fmla="*/ 266 h 394"/>
              <a:gd name="T76" fmla="*/ 2911 w 5702"/>
              <a:gd name="T77" fmla="*/ 320 h 394"/>
              <a:gd name="T78" fmla="*/ 2868 w 5702"/>
              <a:gd name="T79" fmla="*/ 371 h 394"/>
              <a:gd name="T80" fmla="*/ 2835 w 5702"/>
              <a:gd name="T81" fmla="*/ 371 h 394"/>
              <a:gd name="T82" fmla="*/ 2791 w 5702"/>
              <a:gd name="T83" fmla="*/ 320 h 394"/>
              <a:gd name="T84" fmla="*/ 2730 w 5702"/>
              <a:gd name="T85" fmla="*/ 266 h 394"/>
              <a:gd name="T86" fmla="*/ 2647 w 5702"/>
              <a:gd name="T87" fmla="*/ 214 h 394"/>
              <a:gd name="T88" fmla="*/ 2542 w 5702"/>
              <a:gd name="T89" fmla="*/ 167 h 394"/>
              <a:gd name="T90" fmla="*/ 2410 w 5702"/>
              <a:gd name="T91" fmla="*/ 127 h 394"/>
              <a:gd name="T92" fmla="*/ 2248 w 5702"/>
              <a:gd name="T93" fmla="*/ 98 h 394"/>
              <a:gd name="T94" fmla="*/ 2055 w 5702"/>
              <a:gd name="T95" fmla="*/ 80 h 394"/>
              <a:gd name="T96" fmla="*/ 1867 w 5702"/>
              <a:gd name="T97" fmla="*/ 75 h 394"/>
              <a:gd name="T98" fmla="*/ 1630 w 5702"/>
              <a:gd name="T99" fmla="*/ 72 h 394"/>
              <a:gd name="T100" fmla="*/ 1344 w 5702"/>
              <a:gd name="T101" fmla="*/ 70 h 394"/>
              <a:gd name="T102" fmla="*/ 1014 w 5702"/>
              <a:gd name="T103" fmla="*/ 68 h 394"/>
              <a:gd name="T104" fmla="*/ 587 w 5702"/>
              <a:gd name="T105" fmla="*/ 70 h 394"/>
              <a:gd name="T106" fmla="*/ 190 w 5702"/>
              <a:gd name="T107" fmla="*/ 72 h 394"/>
              <a:gd name="T108" fmla="*/ 0 w 5702"/>
              <a:gd name="T109" fmla="*/ 5 h 394"/>
              <a:gd name="T110" fmla="*/ 385 w 5702"/>
              <a:gd name="T111" fmla="*/ 2 h 394"/>
              <a:gd name="T112" fmla="*/ 796 w 5702"/>
              <a:gd name="T113" fmla="*/ 0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702" h="394">
                <a:moveTo>
                  <a:pt x="1014" y="0"/>
                </a:moveTo>
                <a:lnTo>
                  <a:pt x="1184" y="0"/>
                </a:lnTo>
                <a:lnTo>
                  <a:pt x="1344" y="0"/>
                </a:lnTo>
                <a:lnTo>
                  <a:pt x="1492" y="2"/>
                </a:lnTo>
                <a:lnTo>
                  <a:pt x="1630" y="4"/>
                </a:lnTo>
                <a:lnTo>
                  <a:pt x="1754" y="5"/>
                </a:lnTo>
                <a:lnTo>
                  <a:pt x="1867" y="7"/>
                </a:lnTo>
                <a:lnTo>
                  <a:pt x="1968" y="11"/>
                </a:lnTo>
                <a:lnTo>
                  <a:pt x="2055" y="12"/>
                </a:lnTo>
                <a:lnTo>
                  <a:pt x="2156" y="19"/>
                </a:lnTo>
                <a:lnTo>
                  <a:pt x="2248" y="30"/>
                </a:lnTo>
                <a:lnTo>
                  <a:pt x="2333" y="42"/>
                </a:lnTo>
                <a:lnTo>
                  <a:pt x="2410" y="59"/>
                </a:lnTo>
                <a:lnTo>
                  <a:pt x="2480" y="78"/>
                </a:lnTo>
                <a:lnTo>
                  <a:pt x="2542" y="99"/>
                </a:lnTo>
                <a:lnTo>
                  <a:pt x="2598" y="122"/>
                </a:lnTo>
                <a:lnTo>
                  <a:pt x="2647" y="146"/>
                </a:lnTo>
                <a:lnTo>
                  <a:pt x="2690" y="172"/>
                </a:lnTo>
                <a:lnTo>
                  <a:pt x="2730" y="199"/>
                </a:lnTo>
                <a:lnTo>
                  <a:pt x="2763" y="225"/>
                </a:lnTo>
                <a:lnTo>
                  <a:pt x="2791" y="253"/>
                </a:lnTo>
                <a:lnTo>
                  <a:pt x="2816" y="277"/>
                </a:lnTo>
                <a:lnTo>
                  <a:pt x="2835" y="303"/>
                </a:lnTo>
                <a:lnTo>
                  <a:pt x="2852" y="326"/>
                </a:lnTo>
                <a:lnTo>
                  <a:pt x="2868" y="303"/>
                </a:lnTo>
                <a:lnTo>
                  <a:pt x="2887" y="277"/>
                </a:lnTo>
                <a:lnTo>
                  <a:pt x="2911" y="253"/>
                </a:lnTo>
                <a:lnTo>
                  <a:pt x="2939" y="225"/>
                </a:lnTo>
                <a:lnTo>
                  <a:pt x="2974" y="199"/>
                </a:lnTo>
                <a:lnTo>
                  <a:pt x="3012" y="172"/>
                </a:lnTo>
                <a:lnTo>
                  <a:pt x="3056" y="146"/>
                </a:lnTo>
                <a:lnTo>
                  <a:pt x="3105" y="122"/>
                </a:lnTo>
                <a:lnTo>
                  <a:pt x="3162" y="99"/>
                </a:lnTo>
                <a:lnTo>
                  <a:pt x="3223" y="78"/>
                </a:lnTo>
                <a:lnTo>
                  <a:pt x="3293" y="59"/>
                </a:lnTo>
                <a:lnTo>
                  <a:pt x="3369" y="42"/>
                </a:lnTo>
                <a:lnTo>
                  <a:pt x="3455" y="30"/>
                </a:lnTo>
                <a:lnTo>
                  <a:pt x="3547" y="19"/>
                </a:lnTo>
                <a:lnTo>
                  <a:pt x="3648" y="12"/>
                </a:lnTo>
                <a:lnTo>
                  <a:pt x="3735" y="11"/>
                </a:lnTo>
                <a:lnTo>
                  <a:pt x="3836" y="7"/>
                </a:lnTo>
                <a:lnTo>
                  <a:pt x="3949" y="5"/>
                </a:lnTo>
                <a:lnTo>
                  <a:pt x="4073" y="4"/>
                </a:lnTo>
                <a:lnTo>
                  <a:pt x="4210" y="2"/>
                </a:lnTo>
                <a:lnTo>
                  <a:pt x="4358" y="0"/>
                </a:lnTo>
                <a:lnTo>
                  <a:pt x="4519" y="0"/>
                </a:lnTo>
                <a:lnTo>
                  <a:pt x="4689" y="0"/>
                </a:lnTo>
                <a:lnTo>
                  <a:pt x="4907" y="0"/>
                </a:lnTo>
                <a:lnTo>
                  <a:pt x="5116" y="2"/>
                </a:lnTo>
                <a:lnTo>
                  <a:pt x="5318" y="2"/>
                </a:lnTo>
                <a:lnTo>
                  <a:pt x="5513" y="4"/>
                </a:lnTo>
                <a:lnTo>
                  <a:pt x="5702" y="5"/>
                </a:lnTo>
                <a:lnTo>
                  <a:pt x="5702" y="73"/>
                </a:lnTo>
                <a:lnTo>
                  <a:pt x="5513" y="72"/>
                </a:lnTo>
                <a:lnTo>
                  <a:pt x="5318" y="70"/>
                </a:lnTo>
                <a:lnTo>
                  <a:pt x="5116" y="70"/>
                </a:lnTo>
                <a:lnTo>
                  <a:pt x="4907" y="68"/>
                </a:lnTo>
                <a:lnTo>
                  <a:pt x="4689" y="68"/>
                </a:lnTo>
                <a:lnTo>
                  <a:pt x="4519" y="68"/>
                </a:lnTo>
                <a:lnTo>
                  <a:pt x="4358" y="70"/>
                </a:lnTo>
                <a:lnTo>
                  <a:pt x="4210" y="70"/>
                </a:lnTo>
                <a:lnTo>
                  <a:pt x="4073" y="72"/>
                </a:lnTo>
                <a:lnTo>
                  <a:pt x="3949" y="73"/>
                </a:lnTo>
                <a:lnTo>
                  <a:pt x="3836" y="75"/>
                </a:lnTo>
                <a:lnTo>
                  <a:pt x="3735" y="78"/>
                </a:lnTo>
                <a:lnTo>
                  <a:pt x="3648" y="80"/>
                </a:lnTo>
                <a:lnTo>
                  <a:pt x="3547" y="87"/>
                </a:lnTo>
                <a:lnTo>
                  <a:pt x="3455" y="98"/>
                </a:lnTo>
                <a:lnTo>
                  <a:pt x="3369" y="110"/>
                </a:lnTo>
                <a:lnTo>
                  <a:pt x="3293" y="127"/>
                </a:lnTo>
                <a:lnTo>
                  <a:pt x="3223" y="146"/>
                </a:lnTo>
                <a:lnTo>
                  <a:pt x="3162" y="167"/>
                </a:lnTo>
                <a:lnTo>
                  <a:pt x="3105" y="190"/>
                </a:lnTo>
                <a:lnTo>
                  <a:pt x="3056" y="214"/>
                </a:lnTo>
                <a:lnTo>
                  <a:pt x="3012" y="240"/>
                </a:lnTo>
                <a:lnTo>
                  <a:pt x="2974" y="266"/>
                </a:lnTo>
                <a:lnTo>
                  <a:pt x="2939" y="293"/>
                </a:lnTo>
                <a:lnTo>
                  <a:pt x="2911" y="320"/>
                </a:lnTo>
                <a:lnTo>
                  <a:pt x="2887" y="345"/>
                </a:lnTo>
                <a:lnTo>
                  <a:pt x="2868" y="371"/>
                </a:lnTo>
                <a:lnTo>
                  <a:pt x="2852" y="394"/>
                </a:lnTo>
                <a:lnTo>
                  <a:pt x="2835" y="371"/>
                </a:lnTo>
                <a:lnTo>
                  <a:pt x="2816" y="345"/>
                </a:lnTo>
                <a:lnTo>
                  <a:pt x="2791" y="320"/>
                </a:lnTo>
                <a:lnTo>
                  <a:pt x="2763" y="293"/>
                </a:lnTo>
                <a:lnTo>
                  <a:pt x="2730" y="266"/>
                </a:lnTo>
                <a:lnTo>
                  <a:pt x="2690" y="240"/>
                </a:lnTo>
                <a:lnTo>
                  <a:pt x="2647" y="214"/>
                </a:lnTo>
                <a:lnTo>
                  <a:pt x="2598" y="190"/>
                </a:lnTo>
                <a:lnTo>
                  <a:pt x="2542" y="167"/>
                </a:lnTo>
                <a:lnTo>
                  <a:pt x="2480" y="146"/>
                </a:lnTo>
                <a:lnTo>
                  <a:pt x="2410" y="127"/>
                </a:lnTo>
                <a:lnTo>
                  <a:pt x="2333" y="110"/>
                </a:lnTo>
                <a:lnTo>
                  <a:pt x="2248" y="98"/>
                </a:lnTo>
                <a:lnTo>
                  <a:pt x="2156" y="87"/>
                </a:lnTo>
                <a:lnTo>
                  <a:pt x="2055" y="80"/>
                </a:lnTo>
                <a:lnTo>
                  <a:pt x="1968" y="78"/>
                </a:lnTo>
                <a:lnTo>
                  <a:pt x="1867" y="75"/>
                </a:lnTo>
                <a:lnTo>
                  <a:pt x="1754" y="73"/>
                </a:lnTo>
                <a:lnTo>
                  <a:pt x="1630" y="72"/>
                </a:lnTo>
                <a:lnTo>
                  <a:pt x="1492" y="70"/>
                </a:lnTo>
                <a:lnTo>
                  <a:pt x="1344" y="70"/>
                </a:lnTo>
                <a:lnTo>
                  <a:pt x="1184" y="68"/>
                </a:lnTo>
                <a:lnTo>
                  <a:pt x="1014" y="68"/>
                </a:lnTo>
                <a:lnTo>
                  <a:pt x="796" y="68"/>
                </a:lnTo>
                <a:lnTo>
                  <a:pt x="587" y="70"/>
                </a:lnTo>
                <a:lnTo>
                  <a:pt x="385" y="70"/>
                </a:lnTo>
                <a:lnTo>
                  <a:pt x="190" y="72"/>
                </a:lnTo>
                <a:lnTo>
                  <a:pt x="0" y="73"/>
                </a:lnTo>
                <a:lnTo>
                  <a:pt x="0" y="5"/>
                </a:lnTo>
                <a:lnTo>
                  <a:pt x="190" y="4"/>
                </a:lnTo>
                <a:lnTo>
                  <a:pt x="385" y="2"/>
                </a:lnTo>
                <a:lnTo>
                  <a:pt x="587" y="2"/>
                </a:lnTo>
                <a:lnTo>
                  <a:pt x="796" y="0"/>
                </a:lnTo>
                <a:lnTo>
                  <a:pt x="1014" y="0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5EB2B6">
                  <a:lumMod val="20000"/>
                  <a:lumOff val="80000"/>
                </a:srgbClr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468398"/>
            <a:ext cx="1349719" cy="40466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-24680" y="6436962"/>
            <a:ext cx="54726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人工智能与自动化学院        </a:t>
            </a:r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A09096AF-27B2-499C-A21C-C65C892B8B1D}"/>
              </a:ext>
            </a:extLst>
          </p:cNvPr>
          <p:cNvSpPr txBox="1">
            <a:spLocks/>
          </p:cNvSpPr>
          <p:nvPr/>
        </p:nvSpPr>
        <p:spPr bwMode="black">
          <a:xfrm>
            <a:off x="407368" y="122882"/>
            <a:ext cx="10925196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charset="0"/>
              </a:defRPr>
            </a:lvl9pPr>
          </a:lstStyle>
          <a:p>
            <a:pPr lvl="0"/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第二讲 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黑体" pitchFamily="49" charset="-122"/>
                <a:cs typeface="+mj-cs"/>
              </a:rPr>
              <a:t>感知器  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黑体" pitchFamily="49" charset="-122"/>
                <a:cs typeface="+mj-cs"/>
              </a:rPr>
              <a:t> </a:t>
            </a:r>
            <a:r>
              <a:rPr lang="en-US" altLang="zh-CN" kern="0" dirty="0">
                <a:solidFill>
                  <a:srgbClr val="000000"/>
                </a:solidFill>
                <a:latin typeface="Bahnschrift SemiBold SemiConden" panose="020B0502040204020203" pitchFamily="34" charset="0"/>
              </a:rPr>
              <a:t>(</a:t>
            </a:r>
            <a:r>
              <a:rPr lang="en-US" altLang="zh-CN" i="1" kern="0" dirty="0">
                <a:solidFill>
                  <a:srgbClr val="000000"/>
                </a:solidFill>
                <a:latin typeface="Bahnschrift SemiBold SemiConden" panose="020B0502040204020203" pitchFamily="34" charset="0"/>
              </a:rPr>
              <a:t>Perceptron for Pattern Recognition</a:t>
            </a:r>
            <a:r>
              <a:rPr lang="en-US" altLang="zh-CN" kern="0" dirty="0">
                <a:solidFill>
                  <a:srgbClr val="000000"/>
                </a:solidFill>
                <a:latin typeface="Bahnschrift SemiBold SemiConden" panose="020B0502040204020203" pitchFamily="34" charset="0"/>
              </a:rPr>
              <a:t>)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ahnschrift SemiBold SemiConden" panose="020B0502040204020203" pitchFamily="34" charset="0"/>
              <a:ea typeface="黑体" pitchFamily="49" charset="-122"/>
              <a:cs typeface="+mj-cs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A11AAC-03BE-45BB-A5C8-11C5A0B0B1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E287EE-1289-4991-82CE-EFE584F53F4F}" type="slidenum"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CF87941C-E296-4102-A738-C023D7537A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088" y="1598613"/>
            <a:ext cx="8353425" cy="29142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200000"/>
              </a:lnSpc>
            </a:pPr>
            <a:r>
              <a:rPr lang="en-US" altLang="zh-CN" sz="2400" b="1" dirty="0">
                <a:solidFill>
                  <a:srgbClr val="0000FF"/>
                </a:solidFill>
                <a:latin typeface="宋体" panose="02010600030101010101" pitchFamily="2" charset="-122"/>
              </a:rPr>
              <a:t>2.1 </a:t>
            </a:r>
            <a:r>
              <a:rPr lang="zh-CN" altLang="en-US" sz="2400" b="1" dirty="0">
                <a:solidFill>
                  <a:srgbClr val="0000FF"/>
                </a:solidFill>
                <a:latin typeface="宋体" panose="02010600030101010101" pitchFamily="2" charset="-122"/>
              </a:rPr>
              <a:t>感知器模型参数空间  </a:t>
            </a:r>
            <a:r>
              <a:rPr lang="en-US" altLang="zh-CN" sz="2400" b="1" dirty="0">
                <a:solidFill>
                  <a:srgbClr val="0000FF"/>
                </a:solidFill>
                <a:latin typeface="宋体" panose="02010600030101010101" pitchFamily="2" charset="-122"/>
              </a:rPr>
              <a:t>(</a:t>
            </a:r>
            <a:r>
              <a:rPr lang="en-US" altLang="zh-CN" sz="2400" b="1" i="1" dirty="0">
                <a:solidFill>
                  <a:srgbClr val="0000FF"/>
                </a:solidFill>
                <a:latin typeface="宋体" panose="02010600030101010101" pitchFamily="2" charset="-122"/>
              </a:rPr>
              <a:t>Perceptron Hypothesis Set</a:t>
            </a:r>
            <a:r>
              <a:rPr lang="en-US" altLang="zh-CN" sz="2400" b="1" dirty="0">
                <a:solidFill>
                  <a:srgbClr val="0000FF"/>
                </a:solidFill>
                <a:latin typeface="宋体" panose="02010600030101010101" pitchFamily="2" charset="-122"/>
              </a:rPr>
              <a:t>)</a:t>
            </a:r>
          </a:p>
          <a:p>
            <a:pPr eaLnBrk="1" hangingPunct="1">
              <a:lnSpc>
                <a:spcPct val="200000"/>
              </a:lnSpc>
            </a:pP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2.2 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感知器算法  </a:t>
            </a: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(</a:t>
            </a:r>
            <a:r>
              <a:rPr lang="en-US" altLang="zh-CN" sz="2400" b="1" i="1" dirty="0">
                <a:solidFill>
                  <a:srgbClr val="000000"/>
                </a:solidFill>
                <a:latin typeface="宋体" panose="02010600030101010101" pitchFamily="2" charset="-122"/>
              </a:rPr>
              <a:t>Perceptron Learning Algorithm: PLA</a:t>
            </a: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)</a:t>
            </a:r>
          </a:p>
          <a:p>
            <a:pPr eaLnBrk="1" hangingPunct="1">
              <a:lnSpc>
                <a:spcPct val="200000"/>
              </a:lnSpc>
            </a:pP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2.3 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感知器算法的收敛性  </a:t>
            </a: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(</a:t>
            </a:r>
            <a:r>
              <a:rPr lang="en-US" altLang="zh-CN" sz="2400" b="1" i="1" dirty="0">
                <a:solidFill>
                  <a:srgbClr val="000000"/>
                </a:solidFill>
                <a:latin typeface="宋体" panose="02010600030101010101" pitchFamily="2" charset="-122"/>
              </a:rPr>
              <a:t>Guarantee of PLA</a:t>
            </a: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)</a:t>
            </a:r>
          </a:p>
          <a:p>
            <a:pPr eaLnBrk="1" hangingPunct="1">
              <a:lnSpc>
                <a:spcPct val="200000"/>
              </a:lnSpc>
            </a:pP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2.4 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线性不可分情况  </a:t>
            </a: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(Non-separable Data) </a:t>
            </a:r>
            <a:endParaRPr lang="en-US" altLang="zh-CN" sz="2800" b="1" dirty="0">
              <a:solidFill>
                <a:srgbClr val="000000"/>
              </a:solidFill>
              <a:latin typeface="宋体" panose="02010600030101010101" pitchFamily="2" charset="-122"/>
              <a:ea typeface="幼圆"/>
              <a:cs typeface="幼圆"/>
            </a:endParaRPr>
          </a:p>
        </p:txBody>
      </p:sp>
    </p:spTree>
    <p:extLst>
      <p:ext uri="{BB962C8B-B14F-4D97-AF65-F5344CB8AC3E}">
        <p14:creationId xmlns:p14="http://schemas.microsoft.com/office/powerpoint/2010/main" val="141576961"/>
      </p:ext>
    </p:extLst>
  </p:cSld>
  <p:clrMapOvr>
    <a:masterClrMapping/>
  </p:clrMapOvr>
</p:sld>
</file>

<file path=ppt/theme/theme1.xml><?xml version="1.0" encoding="utf-8"?>
<a:theme xmlns:a="http://schemas.openxmlformats.org/drawingml/2006/main" name="589tgp_health_light">
  <a:themeElements>
    <a:clrScheme name="s2 1">
      <a:dk1>
        <a:srgbClr val="000000"/>
      </a:dk1>
      <a:lt1>
        <a:srgbClr val="FFFFFF"/>
      </a:lt1>
      <a:dk2>
        <a:srgbClr val="5EB2B6"/>
      </a:dk2>
      <a:lt2>
        <a:srgbClr val="DED9CC"/>
      </a:lt2>
      <a:accent1>
        <a:srgbClr val="9FD56D"/>
      </a:accent1>
      <a:accent2>
        <a:srgbClr val="F4BC72"/>
      </a:accent2>
      <a:accent3>
        <a:srgbClr val="FFFFFF"/>
      </a:accent3>
      <a:accent4>
        <a:srgbClr val="000000"/>
      </a:accent4>
      <a:accent5>
        <a:srgbClr val="CDE7BA"/>
      </a:accent5>
      <a:accent6>
        <a:srgbClr val="DDAA67"/>
      </a:accent6>
      <a:hlink>
        <a:srgbClr val="F18FAB"/>
      </a:hlink>
      <a:folHlink>
        <a:srgbClr val="84A3E8"/>
      </a:folHlink>
    </a:clrScheme>
    <a:fontScheme name="s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none">
        <a:spAutoFit/>
      </a:bodyPr>
      <a:lstStyle>
        <a:defPPr>
          <a:defRPr sz="2400" kern="100" dirty="0" smtClean="0">
            <a:ea typeface="宋体"/>
            <a:cs typeface="Times New Roman"/>
          </a:defRPr>
        </a:defPPr>
      </a:lstStyle>
    </a:spDef>
    <a:lnDef>
      <a:spPr>
        <a:ln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400" dirty="0" smtClean="0"/>
        </a:defPPr>
      </a:lstStyle>
    </a:txDef>
  </a:objectDefaults>
  <a:extraClrSchemeLst>
    <a:extraClrScheme>
      <a:clrScheme name="s2 1">
        <a:dk1>
          <a:srgbClr val="000000"/>
        </a:dk1>
        <a:lt1>
          <a:srgbClr val="FFFFFF"/>
        </a:lt1>
        <a:dk2>
          <a:srgbClr val="5EB2B6"/>
        </a:dk2>
        <a:lt2>
          <a:srgbClr val="DED9CC"/>
        </a:lt2>
        <a:accent1>
          <a:srgbClr val="9FD56D"/>
        </a:accent1>
        <a:accent2>
          <a:srgbClr val="F4BC72"/>
        </a:accent2>
        <a:accent3>
          <a:srgbClr val="FFFFFF"/>
        </a:accent3>
        <a:accent4>
          <a:srgbClr val="000000"/>
        </a:accent4>
        <a:accent5>
          <a:srgbClr val="CDE7BA"/>
        </a:accent5>
        <a:accent6>
          <a:srgbClr val="DDAA67"/>
        </a:accent6>
        <a:hlink>
          <a:srgbClr val="F18FAB"/>
        </a:hlink>
        <a:folHlink>
          <a:srgbClr val="84A3E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2 2">
        <a:dk1>
          <a:srgbClr val="000000"/>
        </a:dk1>
        <a:lt1>
          <a:srgbClr val="FFFFFF"/>
        </a:lt1>
        <a:dk2>
          <a:srgbClr val="EA9148"/>
        </a:dk2>
        <a:lt2>
          <a:srgbClr val="DED9CC"/>
        </a:lt2>
        <a:accent1>
          <a:srgbClr val="E878C8"/>
        </a:accent1>
        <a:accent2>
          <a:srgbClr val="7DD7E9"/>
        </a:accent2>
        <a:accent3>
          <a:srgbClr val="FFFFFF"/>
        </a:accent3>
        <a:accent4>
          <a:srgbClr val="000000"/>
        </a:accent4>
        <a:accent5>
          <a:srgbClr val="F2BEE0"/>
        </a:accent5>
        <a:accent6>
          <a:srgbClr val="71C3D3"/>
        </a:accent6>
        <a:hlink>
          <a:srgbClr val="98E8B3"/>
        </a:hlink>
        <a:folHlink>
          <a:srgbClr val="E6C6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2 3">
        <a:dk1>
          <a:srgbClr val="000000"/>
        </a:dk1>
        <a:lt1>
          <a:srgbClr val="FFFFFF"/>
        </a:lt1>
        <a:dk2>
          <a:srgbClr val="C889CD"/>
        </a:dk2>
        <a:lt2>
          <a:srgbClr val="DED9CC"/>
        </a:lt2>
        <a:accent1>
          <a:srgbClr val="72AFD8"/>
        </a:accent1>
        <a:accent2>
          <a:srgbClr val="80CAB1"/>
        </a:accent2>
        <a:accent3>
          <a:srgbClr val="FFFFFF"/>
        </a:accent3>
        <a:accent4>
          <a:srgbClr val="000000"/>
        </a:accent4>
        <a:accent5>
          <a:srgbClr val="BCD4E9"/>
        </a:accent5>
        <a:accent6>
          <a:srgbClr val="73B7A0"/>
        </a:accent6>
        <a:hlink>
          <a:srgbClr val="E1995D"/>
        </a:hlink>
        <a:folHlink>
          <a:srgbClr val="E5879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2902</TotalTime>
  <Words>3464</Words>
  <Application>Microsoft Office PowerPoint</Application>
  <PresentationFormat>宽屏</PresentationFormat>
  <Paragraphs>732</Paragraphs>
  <Slides>60</Slides>
  <Notes>13</Notes>
  <HiddenSlides>1</HiddenSlides>
  <MMClips>1</MMClips>
  <ScaleCrop>false</ScaleCrop>
  <HeadingPairs>
    <vt:vector size="8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60</vt:i4>
      </vt:variant>
    </vt:vector>
  </HeadingPairs>
  <TitlesOfParts>
    <vt:vector size="80" baseType="lpstr">
      <vt:lpstr>Arial-BoldMT</vt:lpstr>
      <vt:lpstr>ArialMT</vt:lpstr>
      <vt:lpstr>FZLTXHB--B51-0</vt:lpstr>
      <vt:lpstr>等线</vt:lpstr>
      <vt:lpstr>方正姚体</vt:lpstr>
      <vt:lpstr>仿宋</vt:lpstr>
      <vt:lpstr>黑体</vt:lpstr>
      <vt:lpstr>宋体</vt:lpstr>
      <vt:lpstr>宋体</vt:lpstr>
      <vt:lpstr>微软雅黑</vt:lpstr>
      <vt:lpstr>幼圆</vt:lpstr>
      <vt:lpstr>Arial</vt:lpstr>
      <vt:lpstr>Bahnschrift SemiBold SemiConden</vt:lpstr>
      <vt:lpstr>Calibri</vt:lpstr>
      <vt:lpstr>Cambria Math</vt:lpstr>
      <vt:lpstr>Segoe Print</vt:lpstr>
      <vt:lpstr>Times New Roman</vt:lpstr>
      <vt:lpstr>Wingdings</vt:lpstr>
      <vt:lpstr>589tgp_health_light</vt:lpstr>
      <vt:lpstr>位图图像</vt:lpstr>
      <vt:lpstr>模式识别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模式识别</dc:title>
  <dc:creator>transcend cao</dc:creator>
  <cp:lastModifiedBy>user</cp:lastModifiedBy>
  <cp:revision>156</cp:revision>
  <dcterms:created xsi:type="dcterms:W3CDTF">2021-04-27T01:44:47Z</dcterms:created>
  <dcterms:modified xsi:type="dcterms:W3CDTF">2024-04-12T01:27:40Z</dcterms:modified>
</cp:coreProperties>
</file>

<file path=docProps/thumbnail.jpeg>
</file>